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5"/>
  </p:sldMasterIdLst>
  <p:notesMasterIdLst>
    <p:notesMasterId r:id="rId17"/>
  </p:notesMasterIdLst>
  <p:handoutMasterIdLst>
    <p:handoutMasterId r:id="rId18"/>
  </p:handoutMasterIdLst>
  <p:sldIdLst>
    <p:sldId id="256" r:id="rId6"/>
    <p:sldId id="257" r:id="rId7"/>
    <p:sldId id="259" r:id="rId8"/>
    <p:sldId id="260" r:id="rId9"/>
    <p:sldId id="267" r:id="rId10"/>
    <p:sldId id="265" r:id="rId11"/>
    <p:sldId id="261" r:id="rId12"/>
    <p:sldId id="266" r:id="rId13"/>
    <p:sldId id="268" r:id="rId14"/>
    <p:sldId id="264" r:id="rId15"/>
    <p:sldId id="26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4A07C2F-EA3A-43D5-A96D-F9DE923A3793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E3135F6-8992-45ED-9FB9-B05441EC6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A191B4D7-D1AE-4FA4-8E90-70740AFFE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Tx/>
              <a:buChar char="•"/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469F42-DB10-4066-955F-7F5542D28E89}" type="slidenum">
              <a:rPr lang="en-US">
                <a:latin typeface="Arial" charset="0"/>
              </a:rPr>
              <a:pPr/>
              <a:t>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C2A2B1-E39B-4BDA-A5D6-46851FDDA69B}" type="slidenum">
              <a:rPr lang="en-US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/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105B41-EDE2-4DE7-8EF2-C6ADB0297C73}" type="slidenum">
              <a:rPr lang="en-US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8CBC2C-8BCE-4EC4-8DCD-AC2DD3738772}" type="slidenum">
              <a:rPr lang="en-US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EAD557-9EAB-4850-A830-D635A2906BD6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667753-3FA6-4D71-BD22-4C00ECBEAD29}" type="slidenum">
              <a:rPr lang="en-US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i="1" smtClean="0"/>
          </a:p>
          <a:p>
            <a:pPr>
              <a:buFontTx/>
              <a:buChar char="•"/>
            </a:pPr>
            <a:endParaRPr lang="en-US" smtClean="0"/>
          </a:p>
          <a:p>
            <a:r>
              <a:rPr lang="en-US" smtClean="0"/>
              <a:t>      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4E0EA8-FAB4-47BB-BAC7-3D998FBEDE25}" type="slidenum">
              <a:rPr lang="en-US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6B2AB2-D1B5-4336-85F3-19C851CA3497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152400" y="1752600"/>
            <a:ext cx="8991600" cy="5105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7526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1905000"/>
            <a:ext cx="152400" cy="49530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2"/>
          <a:srcRect r="63464"/>
          <a:stretch>
            <a:fillRect/>
          </a:stretch>
        </p:blipFill>
        <p:spPr bwMode="auto">
          <a:xfrm>
            <a:off x="455613" y="457200"/>
            <a:ext cx="3049587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048000"/>
            <a:ext cx="8305800" cy="1828800"/>
          </a:xfrm>
        </p:spPr>
        <p:txBody>
          <a:bodyPr/>
          <a:lstStyle>
            <a:lvl1pPr algn="ctr"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5486400"/>
            <a:ext cx="6172200" cy="5334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F534F-4ADD-4F37-AAC1-94EBC4F2F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057400"/>
            <a:ext cx="2127250" cy="3810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057400"/>
            <a:ext cx="6229350" cy="3810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DB22B-5A42-4D19-AFEE-58AC958F1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1AB47-9B78-4A3F-93AF-87AC1C1C2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282F1-57A6-461D-8683-436F327D9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2895600"/>
            <a:ext cx="41687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2895600"/>
            <a:ext cx="41687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AF08C-77C9-4081-98E6-5E28FDC36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7D08F-471D-421C-B31D-260B1ACB8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34E48-9415-46F9-A7F1-4D2A5EC4D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50995-628D-4D6C-AA10-7A7D13576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D864D-BE06-4024-A978-340A2A00C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7C25E-EA1C-484C-A2EC-BFF21FB3A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057400"/>
            <a:ext cx="84756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2895600"/>
            <a:ext cx="84899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550025"/>
            <a:ext cx="5334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C534725-B760-4FE8-98E3-6F5443518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1752600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1905000"/>
            <a:ext cx="152400" cy="4953000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13"/>
          <a:srcRect r="63464"/>
          <a:stretch>
            <a:fillRect/>
          </a:stretch>
        </p:blipFill>
        <p:spPr bwMode="auto">
          <a:xfrm>
            <a:off x="455613" y="457200"/>
            <a:ext cx="3049587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04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img.sulekha.com/others/original700/kenya-2011-3-25-5-50-26.j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/>
              <a:t>The Development Response to Drug Trafficking in Africa: </a:t>
            </a:r>
            <a:br>
              <a:rPr lang="en-US" b="1" smtClean="0"/>
            </a:br>
            <a:r>
              <a:rPr lang="en-US" b="1" smtClean="0"/>
              <a:t>A Programming Guide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3075" name="Subtitle 9"/>
          <p:cNvSpPr>
            <a:spLocks noGrp="1"/>
          </p:cNvSpPr>
          <p:nvPr>
            <p:ph type="subTitle" idx="1"/>
          </p:nvPr>
        </p:nvSpPr>
        <p:spPr>
          <a:xfrm>
            <a:off x="1143000" y="5486400"/>
            <a:ext cx="7391400" cy="533400"/>
          </a:xfrm>
        </p:spPr>
        <p:txBody>
          <a:bodyPr/>
          <a:lstStyle/>
          <a:p>
            <a:r>
              <a:rPr lang="en-US" smtClean="0"/>
              <a:t>Brooke Stearns Lawson, USAID Africa Bureau/USDA Transnational Organized Crime Advisor</a:t>
            </a:r>
          </a:p>
          <a:p>
            <a:r>
              <a:rPr lang="en-US" smtClean="0"/>
              <a:t>April 29,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495800" y="381000"/>
            <a:ext cx="4151313" cy="1219200"/>
          </a:xfrm>
        </p:spPr>
        <p:txBody>
          <a:bodyPr/>
          <a:lstStyle/>
          <a:p>
            <a:pPr algn="ctr"/>
            <a:r>
              <a:rPr lang="en-US" smtClean="0"/>
              <a:t>8) Coordination Increases Impacts </a:t>
            </a:r>
          </a:p>
        </p:txBody>
      </p:sp>
      <p:sp>
        <p:nvSpPr>
          <p:cNvPr id="1229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45488" y="6397625"/>
            <a:ext cx="533400" cy="231775"/>
          </a:xfrm>
          <a:noFill/>
        </p:spPr>
        <p:txBody>
          <a:bodyPr/>
          <a:lstStyle/>
          <a:p>
            <a:fld id="{896FDA27-3F67-4A85-AAF1-9F92942C83F8}" type="slidenum">
              <a:rPr lang="en-US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2057400"/>
          <a:ext cx="8458200" cy="457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58200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Bolster Political Will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Reduce tolerance through research, 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</a:rPr>
                        <a:t>media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Strengthen community mobilization/civil society 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</a:rPr>
                        <a:t>advocacy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Apply diplomatic 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</a:rPr>
                        <a:t>pressure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Foster Accountable Governance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Streamline and improve oversight of customs, security and justice operations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Strengthen 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</a:rPr>
                        <a:t>accountability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</a:rPr>
                        <a:t>Increase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effectLst/>
                        </a:rPr>
                        <a:t> transparency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Create professional 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</a:rPr>
                        <a:t>government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Raise political 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</a:rPr>
                        <a:t>standards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Promote checks and balances through improved electoral systems 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Develop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</a:rPr>
                        <a:t>Counternarcotics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 Capacity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Improve legislative framework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Strengthen judicial and security 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</a:rPr>
                        <a:t>institutions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B0D908-D5F6-4D7A-9AB1-4416E44B41C3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  <p:pic>
        <p:nvPicPr>
          <p:cNvPr id="13315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050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itle 1"/>
          <p:cNvSpPr>
            <a:spLocks noGrp="1"/>
          </p:cNvSpPr>
          <p:nvPr>
            <p:ph type="title"/>
          </p:nvPr>
        </p:nvSpPr>
        <p:spPr>
          <a:xfrm>
            <a:off x="4495800" y="381000"/>
            <a:ext cx="4151313" cy="1219200"/>
          </a:xfrm>
        </p:spPr>
        <p:txBody>
          <a:bodyPr/>
          <a:lstStyle/>
          <a:p>
            <a:pPr algn="ctr"/>
            <a:r>
              <a:rPr lang="en-US" smtClean="0"/>
              <a:t>Questions?</a:t>
            </a:r>
            <a:br>
              <a:rPr lang="en-US" smtClean="0"/>
            </a:br>
            <a:r>
              <a:rPr lang="en-US" smtClean="0"/>
              <a:t>Comments?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00050" y="2057400"/>
            <a:ext cx="8515350" cy="45720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Drug trafficking an increasing threat to development in </a:t>
            </a:r>
            <a:r>
              <a:rPr lang="en-US" dirty="0" smtClean="0">
                <a:ea typeface="ＭＳ Ｐゴシック" charset="0"/>
              </a:rPr>
              <a:t>Africa</a:t>
            </a:r>
          </a:p>
          <a:p>
            <a:pPr marL="0" indent="0">
              <a:buFontTx/>
              <a:buNone/>
              <a:defRPr/>
            </a:pPr>
            <a:endParaRPr lang="en-US" dirty="0"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ea typeface="ＭＳ Ｐゴシック" charset="0"/>
              </a:rPr>
              <a:t>Programming guidance to understand the relationship between drug trafficking and development assistance and mitigate negative impacts </a:t>
            </a:r>
          </a:p>
          <a:p>
            <a:pPr>
              <a:defRPr/>
            </a:pPr>
            <a:endParaRPr lang="en-US" dirty="0" smtClean="0">
              <a:ea typeface="ＭＳ Ｐゴシック" charset="0"/>
            </a:endParaRPr>
          </a:p>
          <a:p>
            <a:pPr>
              <a:defRPr/>
            </a:pPr>
            <a:r>
              <a:rPr lang="en-US" dirty="0" smtClean="0">
                <a:ea typeface="ＭＳ Ｐゴシック" charset="0"/>
              </a:rPr>
              <a:t>Case </a:t>
            </a:r>
            <a:r>
              <a:rPr lang="en-US" dirty="0">
                <a:ea typeface="ＭＳ Ｐゴシック" charset="0"/>
              </a:rPr>
              <a:t>studies in Ghana, Kenya, the Mano River sub-region (Guinea, Sierra Leone, and Liberia), and Mozambique</a:t>
            </a:r>
          </a:p>
          <a:p>
            <a:pPr>
              <a:defRPr/>
            </a:pPr>
            <a:endParaRPr lang="en-US" dirty="0" smtClean="0">
              <a:ea typeface="ＭＳ Ｐゴシック" charset="0"/>
            </a:endParaRPr>
          </a:p>
          <a:p>
            <a:pPr>
              <a:defRPr/>
            </a:pPr>
            <a:r>
              <a:rPr lang="en-US" dirty="0" smtClean="0">
                <a:ea typeface="ＭＳ Ｐゴシック" charset="0"/>
              </a:rPr>
              <a:t>Research </a:t>
            </a:r>
            <a:r>
              <a:rPr lang="en-US" dirty="0">
                <a:ea typeface="ＭＳ Ｐゴシック" charset="0"/>
              </a:rPr>
              <a:t>focus on heroin and cocaine trafficking</a:t>
            </a: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8A1EF3-BCB9-4EFC-B624-6C9DD9288915}" type="slidenum">
              <a:rPr lang="en-US">
                <a:latin typeface="Arial" charset="0"/>
              </a:rPr>
              <a:pPr/>
              <a:t>2</a:t>
            </a:fld>
            <a:endParaRPr lang="en-US">
              <a:latin typeface="Arial" charset="0"/>
            </a:endParaRPr>
          </a:p>
        </p:txBody>
      </p:sp>
      <p:sp>
        <p:nvSpPr>
          <p:cNvPr id="4100" name="Title 1"/>
          <p:cNvSpPr txBox="1">
            <a:spLocks/>
          </p:cNvSpPr>
          <p:nvPr/>
        </p:nvSpPr>
        <p:spPr bwMode="auto">
          <a:xfrm>
            <a:off x="3810000" y="609600"/>
            <a:ext cx="472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Background to </a:t>
            </a:r>
          </a:p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Programming Guide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581400" y="685800"/>
            <a:ext cx="5410200" cy="685800"/>
          </a:xfrm>
        </p:spPr>
        <p:txBody>
          <a:bodyPr/>
          <a:lstStyle/>
          <a:p>
            <a:pPr algn="ctr"/>
            <a:r>
              <a:rPr lang="en-US" smtClean="0"/>
              <a:t>1) Drug Trafficking Threatens Development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D01129-DD88-4088-A723-8F88ED1D3B3E}" type="slidenum">
              <a:rPr lang="en-US">
                <a:latin typeface="Arial" charset="0"/>
              </a:rPr>
              <a:pPr/>
              <a:t>3</a:t>
            </a:fld>
            <a:endParaRPr lang="en-US">
              <a:latin typeface="Arial" charset="0"/>
            </a:endParaRPr>
          </a:p>
        </p:txBody>
      </p:sp>
      <p:pic>
        <p:nvPicPr>
          <p:cNvPr id="512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931988"/>
            <a:ext cx="7696200" cy="492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8413" y="4038600"/>
            <a:ext cx="3776662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Content Placeholder 2"/>
          <p:cNvSpPr txBox="1">
            <a:spLocks/>
          </p:cNvSpPr>
          <p:nvPr/>
        </p:nvSpPr>
        <p:spPr bwMode="auto">
          <a:xfrm>
            <a:off x="144463" y="1919288"/>
            <a:ext cx="44005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Threats to Stability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Corrosion of Governance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chemeClr val="bg1"/>
                </a:solidFill>
                <a:latin typeface="Arial" charset="0"/>
              </a:rPr>
              <a:t>Socio-Economic Impacts</a:t>
            </a:r>
          </a:p>
        </p:txBody>
      </p:sp>
      <p:pic>
        <p:nvPicPr>
          <p:cNvPr id="5127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1905000"/>
            <a:ext cx="37798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962400" y="685800"/>
            <a:ext cx="5029200" cy="685800"/>
          </a:xfrm>
        </p:spPr>
        <p:txBody>
          <a:bodyPr/>
          <a:lstStyle/>
          <a:p>
            <a:pPr algn="ctr"/>
            <a:r>
              <a:rPr lang="en-US" smtClean="0"/>
              <a:t>2) Development Practitioners Must </a:t>
            </a:r>
            <a:r>
              <a:rPr lang="en-US" altLang="en-US" smtClean="0"/>
              <a:t>“</a:t>
            </a:r>
            <a:r>
              <a:rPr lang="en-US" smtClean="0"/>
              <a:t>Get Smart</a:t>
            </a:r>
            <a:r>
              <a:rPr lang="en-US" altLang="en-US" smtClean="0"/>
              <a:t>”</a:t>
            </a:r>
            <a:r>
              <a:rPr lang="en-US" smtClean="0"/>
              <a:t> on the Issue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489950" cy="2971800"/>
          </a:xfrm>
        </p:spPr>
        <p:txBody>
          <a:bodyPr/>
          <a:lstStyle/>
          <a:p>
            <a:r>
              <a:rPr lang="en-US" smtClean="0"/>
              <a:t>Scope and Scale of Problem</a:t>
            </a:r>
          </a:p>
          <a:p>
            <a:r>
              <a:rPr lang="en-US" smtClean="0"/>
              <a:t>Political Economy Analysis</a:t>
            </a:r>
          </a:p>
          <a:p>
            <a:r>
              <a:rPr lang="en-US" smtClean="0"/>
              <a:t>Type of Approach(es)</a:t>
            </a:r>
          </a:p>
          <a:p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47C85A-A243-40D6-B0B2-4E55B5B84447}" type="slidenum">
              <a:rPr lang="en-US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  <p:pic>
        <p:nvPicPr>
          <p:cNvPr id="6149" name="Picture 4" descr="Kenya Pictures &amp; Photos">
            <a:hlinkClick r:id="rId3" tooltip="&quot;Kenya Pictures &amp; Photos&quot;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1998663"/>
            <a:ext cx="3429000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 descr="http://i.telegraph.co.uk/multimedia/archive/00637/news-graphics-2007-_637655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581400"/>
            <a:ext cx="44196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962400" y="609600"/>
            <a:ext cx="4953000" cy="685800"/>
          </a:xfrm>
        </p:spPr>
        <p:txBody>
          <a:bodyPr/>
          <a:lstStyle/>
          <a:p>
            <a:pPr algn="ctr"/>
            <a:r>
              <a:rPr lang="en-US" smtClean="0"/>
              <a:t>3) Interdiction Alone Will Not Solve the Problem</a:t>
            </a: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D53CD3-E805-45EE-A687-E15CF8AAD326}" type="slidenum">
              <a:rPr lang="en-US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905000"/>
            <a:ext cx="6324600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9050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038600" y="609600"/>
            <a:ext cx="4953000" cy="838200"/>
          </a:xfrm>
        </p:spPr>
        <p:txBody>
          <a:bodyPr/>
          <a:lstStyle/>
          <a:p>
            <a:pPr algn="ctr"/>
            <a:r>
              <a:rPr lang="en-US" smtClean="0"/>
              <a:t>4) Early Identification of the Problem and Prevention Efforts Are Critical</a:t>
            </a:r>
            <a:endParaRPr lang="en-US" b="0" smtClean="0"/>
          </a:p>
        </p:txBody>
      </p:sp>
      <p:sp>
        <p:nvSpPr>
          <p:cNvPr id="819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9E5F98-B1B4-47F0-819D-14584C2979A9}" type="slidenum">
              <a:rPr lang="en-US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905000"/>
          <a:ext cx="8686800" cy="487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86800"/>
              </a:tblGrid>
              <a:tr h="3028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Economic Impact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Enact anti-money laundering legislation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Strengthen banking, real estate and other 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</a:rPr>
                        <a:t>regulations </a:t>
                      </a: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and oversight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6057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Build capacity among Financial Intelligence Units and law enforcement to analyze, target and trace financial flows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6057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Build prosecutorial capacity to freeze and seize assets and to obtain conviction and forfeitures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Foster business development through regulatory and financial reform 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Drug Use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</a:rPr>
                        <a:t>Support clinics to treat problematic drug use</a:t>
                      </a:r>
                      <a:endParaRPr lang="en-US" sz="2800" b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Promote education to reduce 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</a:rPr>
                        <a:t>demand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Foster inclusion and reduce marginalization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Violence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bg1"/>
                          </a:solidFill>
                          <a:effectLst/>
                        </a:rPr>
                        <a:t>Support gang prevention and rehabilitation</a:t>
                      </a:r>
                      <a:endParaRPr lang="en-US" sz="2800" b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Foster community-based citizen security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Support community policing</a:t>
                      </a:r>
                      <a:endParaRPr lang="en-US" sz="2800" b="0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825D93-8E81-426D-848B-74FA56FC63DE}" type="slidenum">
              <a:rPr lang="en-US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905000"/>
          <a:ext cx="8991599" cy="495299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123950"/>
                <a:gridCol w="2569028"/>
                <a:gridCol w="2729593"/>
                <a:gridCol w="2569028"/>
              </a:tblGrid>
              <a:tr h="451853">
                <a:tc rowSpan="2"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Level of Corruption/Infiltration</a:t>
                      </a:r>
                      <a:endParaRPr lang="en-US" sz="2000" dirty="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185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 Low-level Officials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</a:rPr>
                        <a:t>High-level Officials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</a:tr>
              <a:tr h="1790031">
                <a:tc rowSpan="2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</a:rPr>
                        <a:t>Opposition within Government</a:t>
                      </a:r>
                      <a:endParaRPr lang="en-US" sz="2000"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Strong:  High-level officials  oppose state involvement in trafficking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Best scenario for direct interventions 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Direct interventions possible but potentially destabilizing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  <a:tr h="22592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Weak:  Relatively few high-level officials oppose state involvement in trafficking 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Direct interventions most effective when combined with increased political pressure 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</a:rPr>
                        <a:t>Direct interventions not advisable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9220" name="Title 1"/>
          <p:cNvSpPr txBox="1">
            <a:spLocks/>
          </p:cNvSpPr>
          <p:nvPr/>
        </p:nvSpPr>
        <p:spPr bwMode="auto">
          <a:xfrm>
            <a:off x="4191000" y="609600"/>
            <a:ext cx="480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5) Political Will Must Drive The Approach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810000" y="609600"/>
            <a:ext cx="4800600" cy="685800"/>
          </a:xfrm>
        </p:spPr>
        <p:txBody>
          <a:bodyPr/>
          <a:lstStyle/>
          <a:p>
            <a:pPr algn="ctr"/>
            <a:r>
              <a:rPr lang="en-US" smtClean="0"/>
              <a:t>6) Resources Influence Programming Options</a:t>
            </a: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67E2E2-4939-4E49-A061-AD16209C409A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1981200"/>
          <a:ext cx="8839200" cy="48403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9600"/>
                <a:gridCol w="4419600"/>
              </a:tblGrid>
              <a:tr h="2743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Unintended Consequence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681" marR="63681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Mitigation Approach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681" marR="63681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6343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Local government capacity building bolsters 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power 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of complicit officials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681" marR="63681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Improve transparency 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or avoid local areas with known complicit officials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681" marR="63681" marT="0" marB="0">
                    <a:solidFill>
                      <a:schemeClr val="tx2"/>
                    </a:solidFill>
                  </a:tcPr>
                </a:tc>
              </a:tr>
              <a:tr h="5486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Parliamentary transparency efforts dissuade opposition to drug trafficking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681" marR="63681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Allow private voting for drug trafficking issues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681" marR="63681" marT="0" marB="0">
                    <a:solidFill>
                      <a:schemeClr val="tx2"/>
                    </a:solidFill>
                  </a:tcPr>
                </a:tc>
              </a:tr>
              <a:tr h="5486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Trade infrastructure development facilitates the movement of illicit 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goods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681" marR="63681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Include trade regulation and controls as part of infrastructure 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development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681" marR="63681" marT="0" marB="0">
                    <a:solidFill>
                      <a:schemeClr val="tx2"/>
                    </a:solidFill>
                  </a:tcPr>
                </a:tc>
              </a:tr>
              <a:tr h="8229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Efforts to reduce barriers to trade facilitate the movement of illicit 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goods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681" marR="63681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Identify 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risks and mitigation strategies 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with business community and transportation professionals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681" marR="63681" marT="0" marB="0">
                    <a:solidFill>
                      <a:schemeClr val="tx2"/>
                    </a:solidFill>
                  </a:tcPr>
                </a:tc>
              </a:tr>
              <a:tr h="5486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Transportation of development goods is also utilized to move illicit 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goods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681" marR="63681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Consider 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transportation methods and inspection of cargo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681" marR="63681" marT="0" marB="0">
                    <a:solidFill>
                      <a:schemeClr val="tx2"/>
                    </a:solidFill>
                  </a:tcPr>
                </a:tc>
              </a:tr>
              <a:tr h="8229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Emerging payment systems 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facilitate 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the movement of drug 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money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681" marR="63681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Ensure 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emerging 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payment systems are covered by anti-money laundering regulation and entail proper supervision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681" marR="63681" marT="0" marB="0">
                    <a:solidFill>
                      <a:schemeClr val="tx2"/>
                    </a:solidFill>
                  </a:tcPr>
                </a:tc>
              </a:tr>
              <a:tr h="6398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bg1"/>
                          </a:solidFill>
                          <a:effectLst/>
                        </a:rPr>
                        <a:t>Drug traffickers capture humanitarian assistance </a:t>
                      </a:r>
                      <a:endParaRPr lang="en-US" sz="1800" b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681" marR="63681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Require partners to develop and implement risk mitigation 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measures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63681" marR="63681" marT="0" marB="0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953000" cy="1066800"/>
          </a:xfrm>
        </p:spPr>
        <p:txBody>
          <a:bodyPr/>
          <a:lstStyle/>
          <a:p>
            <a:pPr algn="ctr"/>
            <a:r>
              <a:rPr lang="en-US" smtClean="0"/>
              <a:t>7) Change Presents Windows of Opportunity and Vulnerability 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00050" y="1981200"/>
            <a:ext cx="5086350" cy="4495800"/>
          </a:xfrm>
        </p:spPr>
        <p:txBody>
          <a:bodyPr/>
          <a:lstStyle/>
          <a:p>
            <a:pPr>
              <a:defRPr/>
            </a:pPr>
            <a:endParaRPr lang="en-US" dirty="0" smtClean="0">
              <a:ea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ea typeface="ＭＳ Ｐゴシック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E74730-8FAF-4403-B39E-EDD7649A3B7F}" type="slidenum">
              <a:rPr lang="en-US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  <p:pic>
        <p:nvPicPr>
          <p:cNvPr id="11269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981200"/>
            <a:ext cx="6248400" cy="48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 descr="Rear Admiral Jose Americo Bubo Na Tchu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3200" y="1981200"/>
            <a:ext cx="386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ck and white design template">
  <a:themeElements>
    <a:clrScheme name="Black and white design template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Black and white design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ck and white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white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white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white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white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ck and white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ck and white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6B1FF72AE9FF4D887C0FE501B8B07B" ma:contentTypeVersion="4" ma:contentTypeDescription="Create a new document." ma:contentTypeScope="" ma:versionID="e879bb85b7697b90c1ea959f9e4c45d4">
  <xsd:schema xmlns:xsd="http://www.w3.org/2001/XMLSchema" xmlns:p="http://schemas.microsoft.com/office/2006/metadata/properties" xmlns:ns2="f3a88af9-d7dd-406e-b3d2-ed9d379ba4cc" xmlns:ns3="df829910-7721-4ad1-803e-8c6537cb9672" targetNamespace="http://schemas.microsoft.com/office/2006/metadata/properties" ma:root="true" ma:fieldsID="f36b13928726659e4c72afaa92fb4710" ns2:_="" ns3:_="">
    <xsd:import namespace="f3a88af9-d7dd-406e-b3d2-ed9d379ba4cc"/>
    <xsd:import namespace="df829910-7721-4ad1-803e-8c6537cb9672"/>
    <xsd:element name="properties">
      <xsd:complexType>
        <xsd:sequence>
          <xsd:element name="documentManagement">
            <xsd:complexType>
              <xsd:all>
                <xsd:element ref="ns2:Template_x0020_Type" minOccurs="0"/>
                <xsd:element ref="ns3:File_x0020_Format" minOccurs="0"/>
                <xsd:element ref="ns3:Media" minOccurs="0"/>
                <xsd:element ref="ns3:Thumbnail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f3a88af9-d7dd-406e-b3d2-ed9d379ba4cc" elementFormDefault="qualified">
    <xsd:import namespace="http://schemas.microsoft.com/office/2006/documentManagement/types"/>
    <xsd:element name="Template_x0020_Type" ma:index="8" nillable="true" ma:displayName="Template Type" ma:format="Dropdown" ma:internalName="Template_x0020_Type">
      <xsd:simpleType>
        <xsd:restriction base="dms:Choice">
          <xsd:enumeration value="None"/>
          <xsd:enumeration value="MSI Branding and Marking"/>
          <xsd:enumeration value="USAID Branding and Marking"/>
          <xsd:enumeration value="Intelligence Report"/>
          <xsd:enumeration value="MSI and Coffey Basic"/>
          <xsd:enumeration value="MSI Logo"/>
          <xsd:enumeration value="Coffey Logo"/>
          <xsd:enumeration value="MSI PPT"/>
          <xsd:enumeration value="Coffee PPT"/>
          <xsd:enumeration value="USAID PPT"/>
          <xsd:enumeration value="USAID/MSI"/>
          <xsd:enumeration value="Letterhead"/>
        </xsd:restriction>
      </xsd:simpleType>
    </xsd:element>
  </xsd:schema>
  <xsd:schema xmlns:xsd="http://www.w3.org/2001/XMLSchema" xmlns:dms="http://schemas.microsoft.com/office/2006/documentManagement/types" targetNamespace="df829910-7721-4ad1-803e-8c6537cb9672" elementFormDefault="qualified">
    <xsd:import namespace="http://schemas.microsoft.com/office/2006/documentManagement/types"/>
    <xsd:element name="File_x0020_Format" ma:index="9" nillable="true" ma:displayName="File Format" ma:format="Dropdown" ma:internalName="File_x0020_Format">
      <xsd:simpleType>
        <xsd:restriction base="dms:Choice">
          <xsd:enumeration value="None"/>
          <xsd:enumeration value="Docs"/>
          <xsd:enumeration value="Dotx"/>
          <xsd:enumeration value="EPS"/>
          <xsd:enumeration value="GIF"/>
          <xsd:enumeration value="JPEG"/>
          <xsd:enumeration value="TIFF"/>
          <xsd:enumeration value="VECTOR (Illustrator)"/>
          <xsd:enumeration value="PRINT"/>
          <xsd:enumeration value="PPT"/>
          <xsd:enumeration value="WEB"/>
        </xsd:restriction>
      </xsd:simpleType>
    </xsd:element>
    <xsd:element name="Media" ma:index="10" nillable="true" ma:displayName="Media" ma:default="None" ma:format="Dropdown" ma:internalName="Media">
      <xsd:simpleType>
        <xsd:restriction base="dms:Choice">
          <xsd:enumeration value="None"/>
          <xsd:enumeration value="Print"/>
          <xsd:enumeration value="Web"/>
        </xsd:restriction>
      </xsd:simpleType>
    </xsd:element>
    <xsd:element name="Thumbnail" ma:index="11" nillable="true" ma:displayName="Thumbnail" ma:format="Hyperlink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>
  <documentManagement>
    <Media xmlns="df829910-7721-4ad1-803e-8c6537cb9672">None</Media>
    <Thumbnail xmlns="df829910-7721-4ad1-803e-8c6537cb9672">
      <Url xmlns="df829910-7721-4ad1-803e-8c6537cb9672" xsi:nil="true"/>
      <Description xmlns="df829910-7721-4ad1-803e-8c6537cb9672" xsi:nil="true"/>
    </Thumbnail>
    <Template_x0020_Type xmlns="f3a88af9-d7dd-406e-b3d2-ed9d379ba4cc">USAID PPT</Template_x0020_Type>
    <File_x0020_Format xmlns="df829910-7721-4ad1-803e-8c6537cb9672">PPT</File_x0020_Format>
  </documentManagement>
</p:properties>
</file>

<file path=customXml/itemProps1.xml><?xml version="1.0" encoding="utf-8"?>
<ds:datastoreItem xmlns:ds="http://schemas.openxmlformats.org/officeDocument/2006/customXml" ds:itemID="{5CA5793E-B77D-4C32-B38E-A355EE01C0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CEA660-A4D0-4697-832F-BDA6D4323C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a88af9-d7dd-406e-b3d2-ed9d379ba4cc"/>
    <ds:schemaRef ds:uri="df829910-7721-4ad1-803e-8c6537cb9672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AE18F888-422B-4EA1-BB79-FC3C3A298C9E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1C7F56EC-B307-4A18-8858-3A8D3E8C2EB0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Black and white design template</Template>
  <TotalTime>460</TotalTime>
  <Words>528</Words>
  <Application>Microsoft Macintosh PowerPoint</Application>
  <PresentationFormat>On-screen Show (4:3)</PresentationFormat>
  <Paragraphs>103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Century Gothic</vt:lpstr>
      <vt:lpstr>MS PGothic</vt:lpstr>
      <vt:lpstr>Arial</vt:lpstr>
      <vt:lpstr>Garamond</vt:lpstr>
      <vt:lpstr>Times New Roman</vt:lpstr>
      <vt:lpstr>Black and white design template</vt:lpstr>
      <vt:lpstr>The Development Response to Drug Trafficking in Africa:  A Programming Guide </vt:lpstr>
      <vt:lpstr>Slide 2</vt:lpstr>
      <vt:lpstr>1) Drug Trafficking Threatens Development</vt:lpstr>
      <vt:lpstr>2) Development Practitioners Must “Get Smart” on the Issue</vt:lpstr>
      <vt:lpstr>3) Interdiction Alone Will Not Solve the Problem</vt:lpstr>
      <vt:lpstr>4) Early Identification of the Problem and Prevention Efforts Are Critical</vt:lpstr>
      <vt:lpstr>Slide 7</vt:lpstr>
      <vt:lpstr>6) Resources Influence Programming Options</vt:lpstr>
      <vt:lpstr>7) Change Presents Windows of Opportunity and Vulnerability </vt:lpstr>
      <vt:lpstr>8) Coordination Increases Impacts </vt:lpstr>
      <vt:lpstr>Questions? Comments?</vt:lpstr>
    </vt:vector>
  </TitlesOfParts>
  <Company>MSI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saldersley</dc:creator>
  <cp:lastModifiedBy>ex2015pkc</cp:lastModifiedBy>
  <cp:revision>40</cp:revision>
  <cp:lastPrinted>2013-04-26T23:23:45Z</cp:lastPrinted>
  <dcterms:created xsi:type="dcterms:W3CDTF">2008-05-22T19:51:22Z</dcterms:created>
  <dcterms:modified xsi:type="dcterms:W3CDTF">2013-06-18T15:13:46Z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