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98" r:id="rId3"/>
    <p:sldId id="311" r:id="rId4"/>
    <p:sldId id="300" r:id="rId5"/>
    <p:sldId id="314" r:id="rId6"/>
    <p:sldId id="301" r:id="rId7"/>
    <p:sldId id="312" r:id="rId8"/>
    <p:sldId id="302" r:id="rId9"/>
    <p:sldId id="303" r:id="rId10"/>
    <p:sldId id="304" r:id="rId11"/>
    <p:sldId id="305" r:id="rId12"/>
    <p:sldId id="281" r:id="rId13"/>
    <p:sldId id="283" r:id="rId14"/>
    <p:sldId id="307" r:id="rId15"/>
    <p:sldId id="284" r:id="rId16"/>
    <p:sldId id="313" r:id="rId17"/>
    <p:sldId id="285" r:id="rId18"/>
    <p:sldId id="286" r:id="rId19"/>
    <p:sldId id="287" r:id="rId20"/>
    <p:sldId id="288" r:id="rId21"/>
    <p:sldId id="260" r:id="rId22"/>
    <p:sldId id="261" r:id="rId23"/>
    <p:sldId id="262" r:id="rId24"/>
    <p:sldId id="290" r:id="rId25"/>
    <p:sldId id="309" r:id="rId26"/>
    <p:sldId id="267" r:id="rId27"/>
    <p:sldId id="310" r:id="rId28"/>
    <p:sldId id="269" r:id="rId29"/>
    <p:sldId id="270" r:id="rId30"/>
    <p:sldId id="271" r:id="rId31"/>
    <p:sldId id="308" r:id="rId32"/>
    <p:sldId id="272" r:id="rId33"/>
    <p:sldId id="296" r:id="rId3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5" autoAdjust="0"/>
    <p:restoredTop sz="94660"/>
  </p:normalViewPr>
  <p:slideViewPr>
    <p:cSldViewPr>
      <p:cViewPr>
        <p:scale>
          <a:sx n="71" d="100"/>
          <a:sy n="71" d="100"/>
        </p:scale>
        <p:origin x="-48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41B668B-4430-482F-BA69-1232A610B4D3}" type="datetimeFigureOut">
              <a:rPr lang="en-US"/>
              <a:pPr>
                <a:defRPr/>
              </a:pPr>
              <a:t>6/18/2013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C2AA8C2-9B3F-4F77-BD2A-3546E4CC0ED1}" type="slidenum">
              <a:rPr lang="en-US"/>
              <a:pPr>
                <a:defRPr/>
              </a:pPr>
              <a:t>‹#›</a:t>
            </a:fld>
            <a:endParaRPr lang="en-US"/>
          </a:p>
        </p:txBody>
      </p:sp>
    </p:spTree>
    <p:extLst>
      <p:ext uri="{BB962C8B-B14F-4D97-AF65-F5344CB8AC3E}">
        <p14:creationId xmlns:p14="http://schemas.microsoft.com/office/powerpoint/2010/main" xmlns="" val="1580816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dirty="0" smtClean="0"/>
              <a:t>UNODC Report /</a:t>
            </a:r>
            <a:r>
              <a:rPr lang="fr-FR" baseline="0" dirty="0" smtClean="0"/>
              <a:t> </a:t>
            </a:r>
            <a:r>
              <a:rPr lang="fr-FR" dirty="0" smtClean="0"/>
              <a:t>TRANSNATIONAL ORGANIZED CRIME IN WEST AFRICA:</a:t>
            </a:r>
            <a:r>
              <a:rPr lang="fr-FR" baseline="0" dirty="0" smtClean="0"/>
              <a:t>  A THREAT ASSESSMENT, </a:t>
            </a:r>
            <a:r>
              <a:rPr lang="fr-FR" baseline="0" dirty="0" err="1" smtClean="0"/>
              <a:t>February</a:t>
            </a:r>
            <a:r>
              <a:rPr lang="fr-FR" baseline="0" dirty="0" smtClean="0"/>
              <a:t> 2013</a:t>
            </a:r>
            <a:endParaRPr lang="en-GB" dirty="0" smtClean="0"/>
          </a:p>
          <a:p>
            <a:pPr eaLnBrk="1" hangingPunct="1">
              <a:spcBef>
                <a:spcPct val="0"/>
              </a:spcBef>
            </a:pPr>
            <a:endParaRPr lang="en-US" dirty="0" smtClean="0">
              <a:ea typeface="ＭＳ Ｐゴシック" pitchFamily="34"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fld id="{5639A85F-0DE1-4C59-9A2D-C540C975F4EF}" type="slidenum">
              <a:rPr lang="en-US" sz="1200"/>
              <a:pPr eaLnBrk="1" hangingPunct="1"/>
              <a:t>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16 Million euros </a:t>
            </a:r>
            <a:endParaRPr lang="en-GB" dirty="0"/>
          </a:p>
        </p:txBody>
      </p:sp>
      <p:sp>
        <p:nvSpPr>
          <p:cNvPr id="4" name="Slide Number Placeholder 3"/>
          <p:cNvSpPr>
            <a:spLocks noGrp="1"/>
          </p:cNvSpPr>
          <p:nvPr>
            <p:ph type="sldNum" sz="quarter" idx="10"/>
          </p:nvPr>
        </p:nvSpPr>
        <p:spPr/>
        <p:txBody>
          <a:bodyPr/>
          <a:lstStyle/>
          <a:p>
            <a:pPr>
              <a:defRPr/>
            </a:pPr>
            <a:fld id="{EC2AA8C2-9B3F-4F77-BD2A-3546E4CC0ED1}" type="slidenum">
              <a:rPr lang="en-US" smtClean="0"/>
              <a:pPr>
                <a:defRPr/>
              </a:pPr>
              <a:t>21</a:t>
            </a:fld>
            <a:endParaRPr lang="en-US"/>
          </a:p>
        </p:txBody>
      </p:sp>
    </p:spTree>
    <p:extLst>
      <p:ext uri="{BB962C8B-B14F-4D97-AF65-F5344CB8AC3E}">
        <p14:creationId xmlns:p14="http://schemas.microsoft.com/office/powerpoint/2010/main" xmlns="" val="151632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latin typeface="Calibri" pitchFamily="34" charset="0"/>
                <a:cs typeface="Calibri" pitchFamily="34" charset="0"/>
              </a:rPr>
              <a:t>Set up epidemiological research networks on drug abuse at regional and national levels, the WENDU Project</a:t>
            </a:r>
            <a:endParaRPr lang="en-US" sz="1200" dirty="0" smtClean="0">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C2AA8C2-9B3F-4F77-BD2A-3546E4CC0ED1}" type="slidenum">
              <a:rPr lang="en-US" smtClean="0"/>
              <a:pPr>
                <a:defRPr/>
              </a:pPr>
              <a:t>26</a:t>
            </a:fld>
            <a:endParaRPr lang="en-US"/>
          </a:p>
        </p:txBody>
      </p:sp>
    </p:spTree>
    <p:extLst>
      <p:ext uri="{BB962C8B-B14F-4D97-AF65-F5344CB8AC3E}">
        <p14:creationId xmlns:p14="http://schemas.microsoft.com/office/powerpoint/2010/main" xmlns="" val="334349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600" dirty="0" err="1" smtClean="0"/>
              <a:t>Recruitment</a:t>
            </a:r>
            <a:r>
              <a:rPr lang="fr-FR" sz="1600" baseline="0" dirty="0" smtClean="0"/>
              <a:t> </a:t>
            </a:r>
            <a:r>
              <a:rPr lang="fr-FR" sz="1600" baseline="0" dirty="0" err="1" smtClean="0"/>
              <a:t>under</a:t>
            </a:r>
            <a:r>
              <a:rPr lang="fr-FR" sz="1600" baseline="0" dirty="0" smtClean="0"/>
              <a:t> </a:t>
            </a:r>
            <a:r>
              <a:rPr lang="fr-FR" sz="1600" baseline="0" dirty="0" err="1" smtClean="0"/>
              <a:t>way</a:t>
            </a:r>
            <a:r>
              <a:rPr lang="fr-FR" sz="1600" baseline="0" dirty="0" smtClean="0"/>
              <a:t> (</a:t>
            </a:r>
            <a:r>
              <a:rPr lang="fr-FR" sz="1600" baseline="0" dirty="0" err="1" smtClean="0"/>
              <a:t>ecowas</a:t>
            </a:r>
            <a:r>
              <a:rPr lang="fr-FR" sz="1600" baseline="0" dirty="0" smtClean="0"/>
              <a:t> budget  and EU </a:t>
            </a:r>
            <a:r>
              <a:rPr lang="fr-FR" sz="1600" baseline="0" dirty="0" err="1" smtClean="0"/>
              <a:t>funding</a:t>
            </a:r>
            <a:r>
              <a:rPr lang="fr-FR" sz="1600" baseline="0" dirty="0" smtClean="0"/>
              <a:t>)</a:t>
            </a:r>
            <a:endParaRPr lang="en-GB" sz="1600" dirty="0"/>
          </a:p>
        </p:txBody>
      </p:sp>
      <p:sp>
        <p:nvSpPr>
          <p:cNvPr id="4" name="Slide Number Placeholder 3"/>
          <p:cNvSpPr>
            <a:spLocks noGrp="1"/>
          </p:cNvSpPr>
          <p:nvPr>
            <p:ph type="sldNum" sz="quarter" idx="10"/>
          </p:nvPr>
        </p:nvSpPr>
        <p:spPr/>
        <p:txBody>
          <a:bodyPr/>
          <a:lstStyle/>
          <a:p>
            <a:pPr>
              <a:defRPr/>
            </a:pPr>
            <a:fld id="{EC2AA8C2-9B3F-4F77-BD2A-3546E4CC0ED1}" type="slidenum">
              <a:rPr lang="en-US" smtClean="0"/>
              <a:pPr>
                <a:defRPr/>
              </a:pPr>
              <a:t>27</a:t>
            </a:fld>
            <a:endParaRPr lang="en-US"/>
          </a:p>
        </p:txBody>
      </p:sp>
    </p:spTree>
    <p:extLst>
      <p:ext uri="{BB962C8B-B14F-4D97-AF65-F5344CB8AC3E}">
        <p14:creationId xmlns:p14="http://schemas.microsoft.com/office/powerpoint/2010/main" xmlns="" val="93378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Health</a:t>
            </a:r>
            <a:r>
              <a:rPr lang="fr-FR" baseline="0" dirty="0" smtClean="0"/>
              <a:t> and </a:t>
            </a:r>
            <a:r>
              <a:rPr lang="fr-FR" baseline="0" dirty="0" err="1" smtClean="0"/>
              <a:t>education</a:t>
            </a:r>
            <a:r>
              <a:rPr lang="fr-FR" baseline="0" dirty="0" smtClean="0"/>
              <a:t> experts </a:t>
            </a:r>
            <a:r>
              <a:rPr lang="fr-FR" baseline="0" dirty="0" err="1" smtClean="0"/>
              <a:t>from</a:t>
            </a:r>
            <a:r>
              <a:rPr lang="fr-FR" baseline="0" dirty="0" smtClean="0"/>
              <a:t> </a:t>
            </a:r>
            <a:r>
              <a:rPr lang="fr-FR" baseline="0" dirty="0" err="1" smtClean="0"/>
              <a:t>Member</a:t>
            </a:r>
            <a:r>
              <a:rPr lang="fr-FR" baseline="0" dirty="0" smtClean="0"/>
              <a:t> States</a:t>
            </a:r>
            <a:endParaRPr lang="en-GB" dirty="0"/>
          </a:p>
        </p:txBody>
      </p:sp>
      <p:sp>
        <p:nvSpPr>
          <p:cNvPr id="4" name="Slide Number Placeholder 3"/>
          <p:cNvSpPr>
            <a:spLocks noGrp="1"/>
          </p:cNvSpPr>
          <p:nvPr>
            <p:ph type="sldNum" sz="quarter" idx="10"/>
          </p:nvPr>
        </p:nvSpPr>
        <p:spPr/>
        <p:txBody>
          <a:bodyPr/>
          <a:lstStyle/>
          <a:p>
            <a:pPr>
              <a:defRPr/>
            </a:pPr>
            <a:fld id="{EC2AA8C2-9B3F-4F77-BD2A-3546E4CC0ED1}" type="slidenum">
              <a:rPr lang="en-US" smtClean="0"/>
              <a:pPr>
                <a:defRPr/>
              </a:pPr>
              <a:t>31</a:t>
            </a:fld>
            <a:endParaRPr lang="en-US"/>
          </a:p>
        </p:txBody>
      </p:sp>
    </p:spTree>
    <p:extLst>
      <p:ext uri="{BB962C8B-B14F-4D97-AF65-F5344CB8AC3E}">
        <p14:creationId xmlns:p14="http://schemas.microsoft.com/office/powerpoint/2010/main" xmlns="" val="1565235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3E1A47AE-B807-494B-AFDF-B2A487DACF01}" type="datetime1">
              <a:rPr lang="en-US" smtClean="0"/>
              <a:pPr>
                <a:defRPr/>
              </a:pPr>
              <a:t>6/18/2013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411C3CC-D857-42B7-B3FA-B765A5409204}"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13D3883-4F78-4A74-9CC8-A04470A4F098}" type="datetime1">
              <a:rPr lang="en-US" smtClean="0"/>
              <a:pPr>
                <a:defRPr/>
              </a:pPr>
              <a:t>6/18/2013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197F9D9-E1F1-4422-A23C-EB140023248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D7A1F6D-A086-4C1D-8500-199F9C2F89A7}" type="datetime1">
              <a:rPr lang="en-US" smtClean="0"/>
              <a:pPr>
                <a:defRPr/>
              </a:pPr>
              <a:t>6/18/2013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9BBDBDB-1512-4F0D-A724-D59D4E831EB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133BE1B-EC58-4AC3-83A4-F4DC3C5CE947}" type="datetime1">
              <a:rPr lang="en-US" smtClean="0"/>
              <a:pPr>
                <a:defRPr/>
              </a:pPr>
              <a:t>6/18/2013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1C22965-5C23-444A-8FFF-509B22494F0A}"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B4225B39-423B-48A7-85CA-B467685648E7}" type="datetime1">
              <a:rPr lang="en-US" smtClean="0"/>
              <a:pPr>
                <a:defRPr/>
              </a:pPr>
              <a:t>6/18/2013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82A34F2-CC02-4B17-9137-62E1607E2A3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CE4D27B-80BC-40EB-BD1B-68F0EC9FFABB}" type="datetime1">
              <a:rPr lang="en-US" smtClean="0"/>
              <a:pPr>
                <a:defRPr/>
              </a:pPr>
              <a:t>6/18/2013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1260C8E-FAA7-42F2-A783-03A83A3CD996}"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B59CC025-3706-4F65-8600-35D324CFED0B}" type="datetime1">
              <a:rPr lang="en-US" smtClean="0"/>
              <a:pPr>
                <a:defRPr/>
              </a:pPr>
              <a:t>6/18/2013</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644E473-F04D-4B61-80C7-2293F031DB4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2B95E6F-DA8F-42D9-AE95-E4AAAC157604}" type="datetime1">
              <a:rPr lang="en-US" smtClean="0"/>
              <a:pPr>
                <a:defRPr/>
              </a:pPr>
              <a:t>6/18/2013</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5DBEC146-1B90-47C9-B879-A7724DBC6D6A}"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F0912DA5-686C-41AE-AC93-66C49C59BF37}" type="datetime1">
              <a:rPr lang="en-US" smtClean="0"/>
              <a:pPr>
                <a:defRPr/>
              </a:pPr>
              <a:t>6/18/2013</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67341DF-D9F9-4DB5-9792-27B0E2A0694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E681E28D-F70E-4A0C-A9BB-A4A1B36506B6}" type="datetime1">
              <a:rPr lang="en-US" smtClean="0"/>
              <a:pPr>
                <a:defRPr/>
              </a:pPr>
              <a:t>6/18/2013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FA5BD67-2798-40B0-9EB2-3F19857BCCA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80B5E5E-98F8-4884-AF30-1E45F49B4B79}" type="datetime1">
              <a:rPr lang="en-US" smtClean="0"/>
              <a:pPr>
                <a:defRPr/>
              </a:pPr>
              <a:t>6/18/2013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124A6EF0-E32C-4B79-9FDE-D59E47B33DD0}"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3E4C5109-8FC3-4208-9AF8-864B0DE7550C}" type="datetime1">
              <a:rPr lang="en-US" smtClean="0"/>
              <a:pPr>
                <a:defRPr/>
              </a:pPr>
              <a:t>6/18/2013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1445F2D-42EE-4233-A532-A54B5A4DD25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3200399"/>
          </a:xfrm>
        </p:spPr>
        <p:txBody>
          <a:bodyPr rtlCol="0">
            <a:normAutofit/>
          </a:bodyPr>
          <a:lstStyle/>
          <a:p>
            <a:pPr algn="ctr" fontAlgn="auto">
              <a:spcAft>
                <a:spcPts val="0"/>
              </a:spcAft>
              <a:defRPr/>
            </a:pPr>
            <a:r>
              <a:rPr lang="en-US" sz="3600" dirty="0" smtClean="0">
                <a:solidFill>
                  <a:schemeClr val="accent1">
                    <a:lumMod val="75000"/>
                  </a:schemeClr>
                </a:solidFill>
              </a:rPr>
              <a:t>ECOWAS POLICY </a:t>
            </a:r>
            <a:r>
              <a:rPr lang="en-US" sz="3600" smtClean="0">
                <a:solidFill>
                  <a:schemeClr val="accent1">
                    <a:lumMod val="75000"/>
                  </a:schemeClr>
                </a:solidFill>
              </a:rPr>
              <a:t>AND STRATEGY </a:t>
            </a:r>
            <a:r>
              <a:rPr lang="en-US" sz="3600" dirty="0" smtClean="0">
                <a:solidFill>
                  <a:schemeClr val="accent1">
                    <a:lumMod val="75000"/>
                  </a:schemeClr>
                </a:solidFill>
              </a:rPr>
              <a:t>TO ADDRESS THE IMPACT OF DRUG TRAFFICKING ON GOVERNANCE, SECURITY AND DEVELOPMENT IN WEST AFRICA</a:t>
            </a:r>
            <a:endParaRPr lang="en-US" sz="3600" dirty="0">
              <a:solidFill>
                <a:schemeClr val="accent1">
                  <a:lumMod val="75000"/>
                </a:schemeClr>
              </a:solidFill>
            </a:endParaRPr>
          </a:p>
        </p:txBody>
      </p:sp>
      <p:sp>
        <p:nvSpPr>
          <p:cNvPr id="3" name="Subtitle 2"/>
          <p:cNvSpPr>
            <a:spLocks noGrp="1"/>
          </p:cNvSpPr>
          <p:nvPr>
            <p:ph type="subTitle" idx="1"/>
          </p:nvPr>
        </p:nvSpPr>
        <p:spPr>
          <a:xfrm>
            <a:off x="2209800" y="3962400"/>
            <a:ext cx="6400800" cy="990600"/>
          </a:xfrm>
        </p:spPr>
        <p:txBody>
          <a:bodyPr rtlCol="0">
            <a:normAutofit fontScale="85000" lnSpcReduction="20000"/>
          </a:bodyPr>
          <a:lstStyle/>
          <a:p>
            <a:pPr fontAlgn="auto">
              <a:spcAft>
                <a:spcPts val="0"/>
              </a:spcAft>
              <a:buFont typeface="Arial" pitchFamily="34" charset="0"/>
              <a:buNone/>
              <a:defRPr/>
            </a:pPr>
            <a:r>
              <a:rPr lang="en-US" dirty="0" smtClean="0"/>
              <a:t>Presented by the Commissioner for Human Development and Gender</a:t>
            </a:r>
          </a:p>
          <a:p>
            <a:pPr fontAlgn="auto">
              <a:spcAft>
                <a:spcPts val="0"/>
              </a:spcAft>
              <a:buFont typeface="Arial" pitchFamily="34" charset="0"/>
              <a:buNone/>
              <a:defRPr/>
            </a:pPr>
            <a:r>
              <a:rPr lang="en-US" dirty="0" err="1" smtClean="0"/>
              <a:t>Dr</a:t>
            </a:r>
            <a:r>
              <a:rPr lang="en-US" dirty="0" smtClean="0"/>
              <a:t> Adrienne DIOP</a:t>
            </a:r>
            <a:endParaRPr lang="en-US" dirty="0"/>
          </a:p>
        </p:txBody>
      </p:sp>
      <p:sp>
        <p:nvSpPr>
          <p:cNvPr id="6" name="Slide Number Placeholder 5"/>
          <p:cNvSpPr>
            <a:spLocks noGrp="1"/>
          </p:cNvSpPr>
          <p:nvPr>
            <p:ph type="sldNum" sz="quarter" idx="12"/>
          </p:nvPr>
        </p:nvSpPr>
        <p:spPr/>
        <p:txBody>
          <a:bodyPr/>
          <a:lstStyle/>
          <a:p>
            <a:pPr>
              <a:defRPr/>
            </a:pPr>
            <a:fld id="{34F1293D-A539-4843-AB30-6EA9CB401F2E}"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normAutofit fontScale="92500" lnSpcReduction="10000"/>
          </a:bodyPr>
          <a:lstStyle/>
          <a:p>
            <a:pPr marL="109728" indent="0" algn="ctr">
              <a:buNone/>
            </a:pPr>
            <a:endParaRPr lang="fr-FR" b="1" dirty="0" smtClean="0"/>
          </a:p>
          <a:p>
            <a:pPr marL="109728" indent="0" algn="ctr">
              <a:buNone/>
            </a:pPr>
            <a:r>
              <a:rPr lang="fr-FR" b="1" dirty="0" smtClean="0"/>
              <a:t>WHY WEST AFRICA ?</a:t>
            </a:r>
          </a:p>
          <a:p>
            <a:pPr marL="109728" indent="0" algn="ctr">
              <a:buNone/>
            </a:pPr>
            <a:endParaRPr lang="fr-FR" b="1" dirty="0" smtClean="0">
              <a:latin typeface="Calibri" pitchFamily="34" charset="0"/>
              <a:cs typeface="Calibri" pitchFamily="34" charset="0"/>
            </a:endParaRPr>
          </a:p>
          <a:p>
            <a:pPr algn="just"/>
            <a:r>
              <a:rPr lang="fr-FR" dirty="0" smtClean="0">
                <a:latin typeface="Calibri" pitchFamily="34" charset="0"/>
                <a:cs typeface="Calibri" pitchFamily="34" charset="0"/>
              </a:rPr>
              <a:t>Countries have </a:t>
            </a:r>
            <a:r>
              <a:rPr lang="fr-FR" dirty="0" err="1" smtClean="0">
                <a:latin typeface="Calibri" pitchFamily="34" charset="0"/>
                <a:cs typeface="Calibri" pitchFamily="34" charset="0"/>
              </a:rPr>
              <a:t>porous</a:t>
            </a:r>
            <a:r>
              <a:rPr lang="fr-FR" dirty="0" smtClean="0">
                <a:latin typeface="Calibri" pitchFamily="34" charset="0"/>
                <a:cs typeface="Calibri" pitchFamily="34" charset="0"/>
              </a:rPr>
              <a:t> </a:t>
            </a:r>
            <a:r>
              <a:rPr lang="fr-FR" dirty="0" err="1" smtClean="0">
                <a:latin typeface="Calibri" pitchFamily="34" charset="0"/>
                <a:cs typeface="Calibri" pitchFamily="34" charset="0"/>
              </a:rPr>
              <a:t>borders</a:t>
            </a:r>
            <a:r>
              <a:rPr lang="fr-FR" dirty="0" smtClean="0">
                <a:latin typeface="Calibri" pitchFamily="34" charset="0"/>
                <a:cs typeface="Calibri" pitchFamily="34" charset="0"/>
              </a:rPr>
              <a:t> and have </a:t>
            </a:r>
            <a:r>
              <a:rPr lang="fr-FR" dirty="0" err="1" smtClean="0">
                <a:latin typeface="Calibri" pitchFamily="34" charset="0"/>
                <a:cs typeface="Calibri" pitchFamily="34" charset="0"/>
              </a:rPr>
              <a:t>difficulty</a:t>
            </a:r>
            <a:r>
              <a:rPr lang="fr-FR" dirty="0" smtClean="0">
                <a:latin typeface="Calibri" pitchFamily="34" charset="0"/>
                <a:cs typeface="Calibri" pitchFamily="34" charset="0"/>
              </a:rPr>
              <a:t> in </a:t>
            </a:r>
            <a:r>
              <a:rPr lang="fr-FR" dirty="0" err="1" smtClean="0">
                <a:latin typeface="Calibri" pitchFamily="34" charset="0"/>
                <a:cs typeface="Calibri" pitchFamily="34" charset="0"/>
              </a:rPr>
              <a:t>controlling</a:t>
            </a:r>
            <a:r>
              <a:rPr lang="fr-FR" dirty="0" smtClean="0">
                <a:latin typeface="Calibri" pitchFamily="34" charset="0"/>
                <a:cs typeface="Calibri" pitchFamily="34" charset="0"/>
              </a:rPr>
              <a:t> </a:t>
            </a:r>
            <a:r>
              <a:rPr lang="fr-FR" dirty="0" err="1" smtClean="0">
                <a:latin typeface="Calibri" pitchFamily="34" charset="0"/>
                <a:cs typeface="Calibri" pitchFamily="34" charset="0"/>
              </a:rPr>
              <a:t>their</a:t>
            </a:r>
            <a:r>
              <a:rPr lang="fr-FR" dirty="0" smtClean="0">
                <a:latin typeface="Calibri" pitchFamily="34" charset="0"/>
                <a:cs typeface="Calibri" pitchFamily="34" charset="0"/>
              </a:rPr>
              <a:t> </a:t>
            </a:r>
            <a:r>
              <a:rPr lang="fr-FR" dirty="0" err="1" smtClean="0">
                <a:latin typeface="Calibri" pitchFamily="34" charset="0"/>
                <a:cs typeface="Calibri" pitchFamily="34" charset="0"/>
              </a:rPr>
              <a:t>territory</a:t>
            </a:r>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a:p>
            <a:pPr algn="just"/>
            <a:r>
              <a:rPr lang="fr-FR" dirty="0" smtClean="0">
                <a:latin typeface="Calibri" pitchFamily="34" charset="0"/>
                <a:cs typeface="Calibri" pitchFamily="34" charset="0"/>
              </a:rPr>
              <a:t>Countries have </a:t>
            </a:r>
            <a:r>
              <a:rPr lang="fr-FR" dirty="0" err="1" smtClean="0">
                <a:latin typeface="Calibri" pitchFamily="34" charset="0"/>
                <a:cs typeface="Calibri" pitchFamily="34" charset="0"/>
              </a:rPr>
              <a:t>poor</a:t>
            </a:r>
            <a:r>
              <a:rPr lang="fr-FR" dirty="0" smtClean="0">
                <a:latin typeface="Calibri" pitchFamily="34" charset="0"/>
                <a:cs typeface="Calibri" pitchFamily="34" charset="0"/>
              </a:rPr>
              <a:t> </a:t>
            </a:r>
            <a:r>
              <a:rPr lang="fr-FR" dirty="0" err="1" smtClean="0">
                <a:latin typeface="Calibri" pitchFamily="34" charset="0"/>
                <a:cs typeface="Calibri" pitchFamily="34" charset="0"/>
              </a:rPr>
              <a:t>law</a:t>
            </a:r>
            <a:r>
              <a:rPr lang="fr-FR" dirty="0" smtClean="0">
                <a:latin typeface="Calibri" pitchFamily="34" charset="0"/>
                <a:cs typeface="Calibri" pitchFamily="34" charset="0"/>
              </a:rPr>
              <a:t> </a:t>
            </a:r>
            <a:r>
              <a:rPr lang="fr-FR" dirty="0" err="1" smtClean="0">
                <a:latin typeface="Calibri" pitchFamily="34" charset="0"/>
                <a:cs typeface="Calibri" pitchFamily="34" charset="0"/>
              </a:rPr>
              <a:t>enforcement</a:t>
            </a:r>
            <a:r>
              <a:rPr lang="fr-FR" dirty="0" smtClean="0">
                <a:latin typeface="Calibri" pitchFamily="34" charset="0"/>
                <a:cs typeface="Calibri" pitchFamily="34" charset="0"/>
              </a:rPr>
              <a:t> structures</a:t>
            </a:r>
          </a:p>
          <a:p>
            <a:pPr algn="just"/>
            <a:endParaRPr lang="fr-FR" dirty="0" smtClean="0">
              <a:latin typeface="Calibri" pitchFamily="34" charset="0"/>
              <a:cs typeface="Calibri" pitchFamily="34" charset="0"/>
            </a:endParaRPr>
          </a:p>
          <a:p>
            <a:pPr algn="just"/>
            <a:r>
              <a:rPr lang="fr-FR" dirty="0" err="1" smtClean="0">
                <a:latin typeface="Calibri" pitchFamily="34" charset="0"/>
                <a:cs typeface="Calibri" pitchFamily="34" charset="0"/>
              </a:rPr>
              <a:t>Vulnerability</a:t>
            </a:r>
            <a:r>
              <a:rPr lang="fr-FR" dirty="0" smtClean="0">
                <a:latin typeface="Calibri" pitchFamily="34" charset="0"/>
                <a:cs typeface="Calibri" pitchFamily="34" charset="0"/>
              </a:rPr>
              <a:t> of countries to </a:t>
            </a:r>
            <a:r>
              <a:rPr lang="fr-FR" dirty="0" err="1" smtClean="0">
                <a:latin typeface="Calibri" pitchFamily="34" charset="0"/>
                <a:cs typeface="Calibri" pitchFamily="34" charset="0"/>
              </a:rPr>
              <a:t>organised</a:t>
            </a:r>
            <a:r>
              <a:rPr lang="fr-FR" dirty="0" smtClean="0">
                <a:latin typeface="Calibri" pitchFamily="34" charset="0"/>
                <a:cs typeface="Calibri" pitchFamily="34" charset="0"/>
              </a:rPr>
              <a:t> crime</a:t>
            </a:r>
          </a:p>
          <a:p>
            <a:pPr algn="just"/>
            <a:endParaRPr lang="fr-FR" dirty="0" smtClean="0">
              <a:latin typeface="Calibri" pitchFamily="34" charset="0"/>
              <a:cs typeface="Calibri" pitchFamily="34" charset="0"/>
            </a:endParaRPr>
          </a:p>
          <a:p>
            <a:pPr algn="just"/>
            <a:r>
              <a:rPr lang="fr-FR" dirty="0" smtClean="0">
                <a:latin typeface="Calibri" pitchFamily="34" charset="0"/>
                <a:cs typeface="Calibri" pitchFamily="34" charset="0"/>
              </a:rPr>
              <a:t>Countries have corruption practices</a:t>
            </a:r>
          </a:p>
          <a:p>
            <a:pPr algn="just"/>
            <a:endParaRPr lang="en-US" dirty="0" smtClean="0"/>
          </a:p>
        </p:txBody>
      </p:sp>
      <p:sp>
        <p:nvSpPr>
          <p:cNvPr id="5" name="Slide Number Placeholder 4"/>
          <p:cNvSpPr>
            <a:spLocks noGrp="1"/>
          </p:cNvSpPr>
          <p:nvPr>
            <p:ph type="sldNum" sz="quarter" idx="12"/>
          </p:nvPr>
        </p:nvSpPr>
        <p:spPr/>
        <p:txBody>
          <a:bodyPr/>
          <a:lstStyle/>
          <a:p>
            <a:pPr>
              <a:defRPr/>
            </a:pPr>
            <a:fld id="{E8933C37-3EE9-4946-8563-2C90D89AFECA}" type="slidenum">
              <a:rPr lang="en-US"/>
              <a:pPr>
                <a:defRPr/>
              </a:pPr>
              <a:t>10</a:t>
            </a:fld>
            <a:endParaRPr lang="en-US"/>
          </a:p>
        </p:txBody>
      </p:sp>
      <p:sp>
        <p:nvSpPr>
          <p:cNvPr id="2" name="Title 1"/>
          <p:cNvSpPr>
            <a:spLocks noGrp="1"/>
          </p:cNvSpPr>
          <p:nvPr>
            <p:ph type="title"/>
          </p:nvPr>
        </p:nvSpPr>
        <p:spPr/>
        <p:txBody>
          <a:bodyPr rtlCol="0">
            <a:noAutofit/>
          </a:bodyPr>
          <a:lstStyle/>
          <a:p>
            <a:pPr algn="ctr" fontAlgn="auto">
              <a:spcAft>
                <a:spcPts val="0"/>
              </a:spcAft>
              <a:defRPr/>
            </a:pPr>
            <a:r>
              <a:rPr lang="en-US" sz="3600" dirty="0" smtClean="0">
                <a:solidFill>
                  <a:schemeClr val="accent1">
                    <a:lumMod val="75000"/>
                  </a:schemeClr>
                </a:solidFill>
                <a:latin typeface="Calibri" pitchFamily="34" charset="0"/>
                <a:cs typeface="Calibri" pitchFamily="34" charset="0"/>
              </a:rPr>
              <a:t>CAUSE OF ILLICIT DRUG TRAFFICKING IN WEST AFRICA</a:t>
            </a:r>
            <a:endParaRPr lang="en-US" sz="3600" dirty="0">
              <a:solidFill>
                <a:schemeClr val="accent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235254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marL="109728" indent="0" algn="ctr">
              <a:lnSpc>
                <a:spcPct val="90000"/>
              </a:lnSpc>
              <a:buNone/>
            </a:pPr>
            <a:endParaRPr lang="fr-FR" b="1" dirty="0" smtClean="0"/>
          </a:p>
          <a:p>
            <a:pPr marL="109728" indent="0" algn="ctr">
              <a:lnSpc>
                <a:spcPct val="90000"/>
              </a:lnSpc>
              <a:buNone/>
            </a:pPr>
            <a:r>
              <a:rPr lang="fr-FR" b="1" dirty="0" smtClean="0"/>
              <a:t>WHY WEST AFRICA ?</a:t>
            </a:r>
          </a:p>
          <a:p>
            <a:pPr marL="109728" indent="0" algn="ctr">
              <a:lnSpc>
                <a:spcPct val="90000"/>
              </a:lnSpc>
              <a:buNone/>
            </a:pPr>
            <a:endParaRPr lang="fr-FR" b="1" dirty="0" smtClean="0"/>
          </a:p>
          <a:p>
            <a:pPr algn="just">
              <a:lnSpc>
                <a:spcPct val="90000"/>
              </a:lnSpc>
            </a:pPr>
            <a:r>
              <a:rPr lang="fr-FR" dirty="0" smtClean="0">
                <a:latin typeface="Calibri" pitchFamily="34" charset="0"/>
                <a:cs typeface="Calibri" pitchFamily="34" charset="0"/>
              </a:rPr>
              <a:t>Security forces </a:t>
            </a:r>
            <a:r>
              <a:rPr lang="fr-FR" dirty="0" err="1" smtClean="0">
                <a:latin typeface="Calibri" pitchFamily="34" charset="0"/>
                <a:cs typeface="Calibri" pitchFamily="34" charset="0"/>
              </a:rPr>
              <a:t>lack</a:t>
            </a:r>
            <a:r>
              <a:rPr lang="fr-FR" dirty="0" smtClean="0">
                <a:latin typeface="Calibri" pitchFamily="34" charset="0"/>
                <a:cs typeface="Calibri" pitchFamily="34" charset="0"/>
              </a:rPr>
              <a:t> </a:t>
            </a:r>
            <a:r>
              <a:rPr lang="fr-FR" dirty="0" err="1" smtClean="0">
                <a:latin typeface="Calibri" pitchFamily="34" charset="0"/>
                <a:cs typeface="Calibri" pitchFamily="34" charset="0"/>
              </a:rPr>
              <a:t>resources</a:t>
            </a:r>
            <a:r>
              <a:rPr lang="fr-FR" dirty="0" smtClean="0">
                <a:latin typeface="Calibri" pitchFamily="34" charset="0"/>
                <a:cs typeface="Calibri" pitchFamily="34" charset="0"/>
              </a:rPr>
              <a:t> and are </a:t>
            </a:r>
            <a:r>
              <a:rPr lang="fr-FR" dirty="0" err="1" smtClean="0">
                <a:latin typeface="Calibri" pitchFamily="34" charset="0"/>
                <a:cs typeface="Calibri" pitchFamily="34" charset="0"/>
              </a:rPr>
              <a:t>poorly</a:t>
            </a:r>
            <a:r>
              <a:rPr lang="fr-FR" dirty="0" smtClean="0">
                <a:latin typeface="Calibri" pitchFamily="34" charset="0"/>
                <a:cs typeface="Calibri" pitchFamily="34" charset="0"/>
              </a:rPr>
              <a:t> </a:t>
            </a:r>
            <a:r>
              <a:rPr lang="fr-FR" dirty="0" err="1" smtClean="0">
                <a:latin typeface="Calibri" pitchFamily="34" charset="0"/>
                <a:cs typeface="Calibri" pitchFamily="34" charset="0"/>
              </a:rPr>
              <a:t>equipped</a:t>
            </a:r>
            <a:r>
              <a:rPr lang="fr-FR" dirty="0" smtClean="0">
                <a:latin typeface="Calibri" pitchFamily="34" charset="0"/>
                <a:cs typeface="Calibri" pitchFamily="34" charset="0"/>
              </a:rPr>
              <a:t> (few cars, few radios) and </a:t>
            </a:r>
            <a:r>
              <a:rPr lang="fr-FR" dirty="0" err="1" smtClean="0">
                <a:latin typeface="Calibri" pitchFamily="34" charset="0"/>
                <a:cs typeface="Calibri" pitchFamily="34" charset="0"/>
              </a:rPr>
              <a:t>trained</a:t>
            </a:r>
            <a:endParaRPr lang="fr-FR" dirty="0" smtClean="0">
              <a:latin typeface="Calibri" pitchFamily="34" charset="0"/>
              <a:cs typeface="Calibri" pitchFamily="34" charset="0"/>
            </a:endParaRPr>
          </a:p>
          <a:p>
            <a:pPr algn="just">
              <a:lnSpc>
                <a:spcPct val="90000"/>
              </a:lnSpc>
            </a:pPr>
            <a:endParaRPr lang="fr-FR" dirty="0" smtClean="0">
              <a:latin typeface="Calibri" pitchFamily="34" charset="0"/>
              <a:cs typeface="Calibri" pitchFamily="34" charset="0"/>
            </a:endParaRPr>
          </a:p>
          <a:p>
            <a:pPr algn="just">
              <a:lnSpc>
                <a:spcPct val="90000"/>
              </a:lnSpc>
            </a:pPr>
            <a:r>
              <a:rPr lang="fr-FR" dirty="0" smtClean="0">
                <a:latin typeface="Calibri" pitchFamily="34" charset="0"/>
                <a:cs typeface="Calibri" pitchFamily="34" charset="0"/>
              </a:rPr>
              <a:t>Limited </a:t>
            </a:r>
            <a:r>
              <a:rPr lang="fr-FR" dirty="0" err="1" smtClean="0">
                <a:latin typeface="Calibri" pitchFamily="34" charset="0"/>
                <a:cs typeface="Calibri" pitchFamily="34" charset="0"/>
              </a:rPr>
              <a:t>financial</a:t>
            </a:r>
            <a:r>
              <a:rPr lang="fr-FR" dirty="0" smtClean="0">
                <a:latin typeface="Calibri" pitchFamily="34" charset="0"/>
                <a:cs typeface="Calibri" pitchFamily="34" charset="0"/>
              </a:rPr>
              <a:t> </a:t>
            </a:r>
            <a:r>
              <a:rPr lang="fr-FR" dirty="0" err="1" smtClean="0">
                <a:latin typeface="Calibri" pitchFamily="34" charset="0"/>
                <a:cs typeface="Calibri" pitchFamily="34" charset="0"/>
              </a:rPr>
              <a:t>resources</a:t>
            </a:r>
            <a:r>
              <a:rPr lang="fr-FR" dirty="0" smtClean="0">
                <a:latin typeface="Calibri" pitchFamily="34" charset="0"/>
                <a:cs typeface="Calibri" pitchFamily="34" charset="0"/>
              </a:rPr>
              <a:t> to man institutions and </a:t>
            </a:r>
            <a:r>
              <a:rPr lang="fr-FR" dirty="0" err="1" smtClean="0">
                <a:latin typeface="Calibri" pitchFamily="34" charset="0"/>
                <a:cs typeface="Calibri" pitchFamily="34" charset="0"/>
              </a:rPr>
              <a:t>underpaid</a:t>
            </a:r>
            <a:r>
              <a:rPr lang="fr-FR" dirty="0" smtClean="0">
                <a:latin typeface="Calibri" pitchFamily="34" charset="0"/>
                <a:cs typeface="Calibri" pitchFamily="34" charset="0"/>
              </a:rPr>
              <a:t> </a:t>
            </a:r>
            <a:r>
              <a:rPr lang="fr-FR" dirty="0" err="1" smtClean="0">
                <a:latin typeface="Calibri" pitchFamily="34" charset="0"/>
                <a:cs typeface="Calibri" pitchFamily="34" charset="0"/>
              </a:rPr>
              <a:t>security</a:t>
            </a:r>
            <a:r>
              <a:rPr lang="fr-FR" dirty="0" smtClean="0">
                <a:latin typeface="Calibri" pitchFamily="34" charset="0"/>
                <a:cs typeface="Calibri" pitchFamily="34" charset="0"/>
              </a:rPr>
              <a:t> personnel</a:t>
            </a:r>
          </a:p>
          <a:p>
            <a:pPr algn="just">
              <a:lnSpc>
                <a:spcPct val="90000"/>
              </a:lnSpc>
            </a:pPr>
            <a:endParaRPr lang="fr-FR" dirty="0" smtClean="0">
              <a:latin typeface="Calibri" pitchFamily="34" charset="0"/>
              <a:cs typeface="Calibri" pitchFamily="34" charset="0"/>
            </a:endParaRPr>
          </a:p>
          <a:p>
            <a:pPr algn="just">
              <a:lnSpc>
                <a:spcPct val="90000"/>
              </a:lnSpc>
            </a:pPr>
            <a:r>
              <a:rPr lang="fr-FR" dirty="0" err="1" smtClean="0">
                <a:latin typeface="Calibri" pitchFamily="34" charset="0"/>
                <a:cs typeface="Calibri" pitchFamily="34" charset="0"/>
              </a:rPr>
              <a:t>Efficiency</a:t>
            </a:r>
            <a:r>
              <a:rPr lang="fr-FR" dirty="0" smtClean="0">
                <a:latin typeface="Calibri" pitchFamily="34" charset="0"/>
                <a:cs typeface="Calibri" pitchFamily="34" charset="0"/>
              </a:rPr>
              <a:t> of the Justice system </a:t>
            </a:r>
            <a:r>
              <a:rPr lang="fr-FR" dirty="0" err="1" smtClean="0">
                <a:latin typeface="Calibri" pitchFamily="34" charset="0"/>
                <a:cs typeface="Calibri" pitchFamily="34" charset="0"/>
              </a:rPr>
              <a:t>is</a:t>
            </a:r>
            <a:r>
              <a:rPr lang="fr-FR" dirty="0" smtClean="0">
                <a:latin typeface="Calibri" pitchFamily="34" charset="0"/>
                <a:cs typeface="Calibri" pitchFamily="34" charset="0"/>
              </a:rPr>
              <a:t> </a:t>
            </a:r>
            <a:r>
              <a:rPr lang="fr-FR" dirty="0" err="1" smtClean="0">
                <a:latin typeface="Calibri" pitchFamily="34" charset="0"/>
                <a:cs typeface="Calibri" pitchFamily="34" charset="0"/>
              </a:rPr>
              <a:t>often</a:t>
            </a:r>
            <a:r>
              <a:rPr lang="fr-FR" dirty="0" smtClean="0">
                <a:latin typeface="Calibri" pitchFamily="34" charset="0"/>
                <a:cs typeface="Calibri" pitchFamily="34" charset="0"/>
              </a:rPr>
              <a:t> </a:t>
            </a:r>
            <a:r>
              <a:rPr lang="fr-FR" dirty="0" err="1" smtClean="0">
                <a:latin typeface="Calibri" pitchFamily="34" charset="0"/>
                <a:cs typeface="Calibri" pitchFamily="34" charset="0"/>
              </a:rPr>
              <a:t>questionned</a:t>
            </a:r>
            <a:endParaRPr lang="fr-FR" dirty="0" smtClean="0">
              <a:latin typeface="Calibri" pitchFamily="34" charset="0"/>
              <a:cs typeface="Calibri" pitchFamily="34" charset="0"/>
            </a:endParaRPr>
          </a:p>
          <a:p>
            <a:pPr algn="just"/>
            <a:endParaRPr lang="en-US" dirty="0" smtClean="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07AD436-A04C-475E-BF9E-B345A3F8C791}" type="slidenum">
              <a:rPr lang="en-US"/>
              <a:pPr>
                <a:defRPr/>
              </a:pPr>
              <a:t>11</a:t>
            </a:fld>
            <a:endParaRPr lang="en-US"/>
          </a:p>
        </p:txBody>
      </p:sp>
      <p:sp>
        <p:nvSpPr>
          <p:cNvPr id="2" name="Title 1"/>
          <p:cNvSpPr>
            <a:spLocks noGrp="1"/>
          </p:cNvSpPr>
          <p:nvPr>
            <p:ph type="title"/>
          </p:nvPr>
        </p:nvSpPr>
        <p:spPr/>
        <p:txBody>
          <a:bodyPr rtlCol="0">
            <a:noAutofit/>
          </a:bodyPr>
          <a:lstStyle/>
          <a:p>
            <a:pPr algn="ctr" fontAlgn="auto">
              <a:spcAft>
                <a:spcPts val="0"/>
              </a:spcAft>
              <a:defRPr/>
            </a:pPr>
            <a:r>
              <a:rPr lang="en-US" sz="3600" dirty="0" smtClean="0">
                <a:solidFill>
                  <a:schemeClr val="accent1">
                    <a:lumMod val="75000"/>
                  </a:schemeClr>
                </a:solidFill>
                <a:latin typeface="Calibri" pitchFamily="34" charset="0"/>
                <a:cs typeface="Calibri" pitchFamily="34" charset="0"/>
              </a:rPr>
              <a:t>CAUSE OF ILLICIT DRUG TRAFFICKING IN WEST AFRICA</a:t>
            </a:r>
            <a:endParaRPr lang="en-US" sz="3600" dirty="0">
              <a:solidFill>
                <a:schemeClr val="accent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259912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marL="109728" indent="0" algn="ctr">
              <a:buNone/>
            </a:pPr>
            <a:r>
              <a:rPr lang="fr-FR" sz="2800" b="1" dirty="0" smtClean="0">
                <a:latin typeface="Calibri" pitchFamily="34" charset="0"/>
                <a:cs typeface="Calibri" pitchFamily="34" charset="0"/>
              </a:rPr>
              <a:t>HOW IS IT DONE ? </a:t>
            </a:r>
          </a:p>
          <a:p>
            <a:pPr marL="109728" indent="0">
              <a:buNone/>
            </a:pPr>
            <a:r>
              <a:rPr lang="fr-FR" sz="2800" b="1" dirty="0" smtClean="0">
                <a:latin typeface="Calibri" pitchFamily="34" charset="0"/>
                <a:cs typeface="Calibri" pitchFamily="34" charset="0"/>
              </a:rPr>
              <a:t>By maritime and / or air </a:t>
            </a:r>
            <a:r>
              <a:rPr lang="fr-FR" sz="2800" b="1" dirty="0" err="1" smtClean="0">
                <a:latin typeface="Calibri" pitchFamily="34" charset="0"/>
                <a:cs typeface="Calibri" pitchFamily="34" charset="0"/>
              </a:rPr>
              <a:t>shipments</a:t>
            </a:r>
            <a:endParaRPr lang="fr-FR" sz="2800" b="1" dirty="0" smtClean="0">
              <a:latin typeface="Calibri" pitchFamily="34" charset="0"/>
              <a:cs typeface="Calibri" pitchFamily="34" charset="0"/>
            </a:endParaRPr>
          </a:p>
          <a:p>
            <a:pPr marL="109728" indent="0">
              <a:buNone/>
            </a:pPr>
            <a:endParaRPr lang="fr-FR" sz="2800" b="1" dirty="0" smtClean="0">
              <a:latin typeface="Calibri" pitchFamily="34" charset="0"/>
              <a:cs typeface="Calibri" pitchFamily="34" charset="0"/>
            </a:endParaRPr>
          </a:p>
          <a:p>
            <a:pPr algn="just"/>
            <a:r>
              <a:rPr lang="fr-FR" sz="2800" dirty="0" smtClean="0">
                <a:latin typeface="Calibri" pitchFamily="34" charset="0"/>
                <a:cs typeface="Calibri" pitchFamily="34" charset="0"/>
              </a:rPr>
              <a:t>Drug </a:t>
            </a:r>
            <a:r>
              <a:rPr lang="fr-FR" sz="2800" dirty="0" err="1" smtClean="0">
                <a:latin typeface="Calibri" pitchFamily="34" charset="0"/>
                <a:cs typeface="Calibri" pitchFamily="34" charset="0"/>
              </a:rPr>
              <a:t>traffickers</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established</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relay</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systems</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along</a:t>
            </a:r>
            <a:r>
              <a:rPr lang="fr-FR" sz="2800" dirty="0" smtClean="0">
                <a:latin typeface="Calibri" pitchFamily="34" charset="0"/>
                <a:cs typeface="Calibri" pitchFamily="34" charset="0"/>
              </a:rPr>
              <a:t> the </a:t>
            </a:r>
            <a:r>
              <a:rPr lang="fr-FR" sz="2800" dirty="0" err="1" smtClean="0">
                <a:latin typeface="Calibri" pitchFamily="34" charset="0"/>
                <a:cs typeface="Calibri" pitchFamily="34" charset="0"/>
              </a:rPr>
              <a:t>coast</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where</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drugs</a:t>
            </a:r>
            <a:r>
              <a:rPr lang="fr-FR" sz="2800" dirty="0" smtClean="0">
                <a:latin typeface="Calibri" pitchFamily="34" charset="0"/>
                <a:cs typeface="Calibri" pitchFamily="34" charset="0"/>
              </a:rPr>
              <a:t> are </a:t>
            </a:r>
            <a:r>
              <a:rPr lang="fr-FR" sz="2800" dirty="0" err="1" smtClean="0">
                <a:latin typeface="Calibri" pitchFamily="34" charset="0"/>
                <a:cs typeface="Calibri" pitchFamily="34" charset="0"/>
              </a:rPr>
              <a:t>received</a:t>
            </a:r>
            <a:r>
              <a:rPr lang="fr-FR" sz="2800" dirty="0" smtClean="0">
                <a:latin typeface="Calibri" pitchFamily="34" charset="0"/>
                <a:cs typeface="Calibri" pitchFamily="34" charset="0"/>
              </a:rPr>
              <a:t> and </a:t>
            </a:r>
            <a:r>
              <a:rPr lang="fr-FR" sz="2800" dirty="0" err="1" smtClean="0">
                <a:latin typeface="Calibri" pitchFamily="34" charset="0"/>
                <a:cs typeface="Calibri" pitchFamily="34" charset="0"/>
              </a:rPr>
              <a:t>re-packaged</a:t>
            </a:r>
            <a:r>
              <a:rPr lang="fr-FR" sz="2800" dirty="0" smtClean="0">
                <a:latin typeface="Calibri" pitchFamily="34" charset="0"/>
                <a:cs typeface="Calibri" pitchFamily="34" charset="0"/>
              </a:rPr>
              <a:t> for </a:t>
            </a:r>
            <a:r>
              <a:rPr lang="fr-FR" sz="2800" dirty="0" err="1" smtClean="0">
                <a:latin typeface="Calibri" pitchFamily="34" charset="0"/>
                <a:cs typeface="Calibri" pitchFamily="34" charset="0"/>
              </a:rPr>
              <a:t>smuggling</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into</a:t>
            </a:r>
            <a:r>
              <a:rPr lang="fr-FR" sz="2800" dirty="0" smtClean="0">
                <a:latin typeface="Calibri" pitchFamily="34" charset="0"/>
                <a:cs typeface="Calibri" pitchFamily="34" charset="0"/>
              </a:rPr>
              <a:t> Europe</a:t>
            </a:r>
          </a:p>
          <a:p>
            <a:pPr algn="just"/>
            <a:endParaRPr lang="fr-FR" sz="2800" dirty="0" smtClean="0">
              <a:latin typeface="Calibri" pitchFamily="34" charset="0"/>
              <a:cs typeface="Calibri" pitchFamily="34" charset="0"/>
            </a:endParaRPr>
          </a:p>
          <a:p>
            <a:pPr algn="just"/>
            <a:r>
              <a:rPr lang="fr-FR" sz="2800" dirty="0" smtClean="0">
                <a:latin typeface="Calibri" pitchFamily="34" charset="0"/>
                <a:cs typeface="Calibri" pitchFamily="34" charset="0"/>
              </a:rPr>
              <a:t>West </a:t>
            </a:r>
            <a:r>
              <a:rPr lang="fr-FR" sz="2800" dirty="0" err="1" smtClean="0">
                <a:latin typeface="Calibri" pitchFamily="34" charset="0"/>
                <a:cs typeface="Calibri" pitchFamily="34" charset="0"/>
              </a:rPr>
              <a:t>African</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coast</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with</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logistic</a:t>
            </a:r>
            <a:r>
              <a:rPr lang="fr-FR" sz="2800" dirty="0" smtClean="0">
                <a:latin typeface="Calibri" pitchFamily="34" charset="0"/>
                <a:cs typeface="Calibri" pitchFamily="34" charset="0"/>
              </a:rPr>
              <a:t> bases </a:t>
            </a:r>
            <a:r>
              <a:rPr lang="fr-FR" sz="2800" dirty="0" err="1" smtClean="0">
                <a:latin typeface="Calibri" pitchFamily="34" charset="0"/>
                <a:cs typeface="Calibri" pitchFamily="34" charset="0"/>
              </a:rPr>
              <a:t>equipped</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with</a:t>
            </a:r>
            <a:r>
              <a:rPr lang="fr-FR" sz="2800" dirty="0" smtClean="0">
                <a:latin typeface="Calibri" pitchFamily="34" charset="0"/>
                <a:cs typeface="Calibri" pitchFamily="34" charset="0"/>
              </a:rPr>
              <a:t> landing </a:t>
            </a:r>
            <a:r>
              <a:rPr lang="fr-FR" sz="2800" dirty="0" err="1" smtClean="0">
                <a:latin typeface="Calibri" pitchFamily="34" charset="0"/>
                <a:cs typeface="Calibri" pitchFamily="34" charset="0"/>
              </a:rPr>
              <a:t>strips</a:t>
            </a:r>
            <a:endParaRPr lang="fr-FR" sz="2800" dirty="0" smtClean="0">
              <a:latin typeface="Calibri" pitchFamily="34" charset="0"/>
              <a:cs typeface="Calibri" pitchFamily="34" charset="0"/>
            </a:endParaRPr>
          </a:p>
          <a:p>
            <a:pPr algn="just">
              <a:buFont typeface="Arial" charset="0"/>
              <a:buNone/>
            </a:pPr>
            <a:endParaRPr lang="fr-FR" sz="2800" b="1" dirty="0" smtClean="0">
              <a:latin typeface="Calibri" pitchFamily="34" charset="0"/>
              <a:cs typeface="Calibri" pitchFamily="34" charset="0"/>
            </a:endParaRPr>
          </a:p>
          <a:p>
            <a:endParaRPr lang="fr-FR" dirty="0" smtClean="0"/>
          </a:p>
          <a:p>
            <a:endParaRPr lang="fr-FR" dirty="0" smtClean="0"/>
          </a:p>
          <a:p>
            <a:endParaRPr lang="fr-FR" dirty="0" smtClean="0"/>
          </a:p>
          <a:p>
            <a:endParaRPr lang="fr-FR" dirty="0" smtClean="0"/>
          </a:p>
          <a:p>
            <a:endParaRPr lang="en-US" dirty="0" smtClean="0"/>
          </a:p>
        </p:txBody>
      </p:sp>
      <p:sp>
        <p:nvSpPr>
          <p:cNvPr id="5" name="Slide Number Placeholder 4"/>
          <p:cNvSpPr>
            <a:spLocks noGrp="1"/>
          </p:cNvSpPr>
          <p:nvPr>
            <p:ph type="sldNum" sz="quarter" idx="12"/>
          </p:nvPr>
        </p:nvSpPr>
        <p:spPr/>
        <p:txBody>
          <a:bodyPr/>
          <a:lstStyle/>
          <a:p>
            <a:pPr>
              <a:defRPr/>
            </a:pPr>
            <a:fld id="{74FDD4BC-6E51-41E3-931F-CC609EE3ADE8}" type="slidenum">
              <a:rPr lang="en-US"/>
              <a:pPr>
                <a:defRPr/>
              </a:pPr>
              <a:t>12</a:t>
            </a:fld>
            <a:endParaRPr lang="en-US"/>
          </a:p>
        </p:txBody>
      </p:sp>
      <p:sp>
        <p:nvSpPr>
          <p:cNvPr id="13314" name="Title 1"/>
          <p:cNvSpPr>
            <a:spLocks noGrp="1"/>
          </p:cNvSpPr>
          <p:nvPr>
            <p:ph type="title"/>
          </p:nvPr>
        </p:nvSpPr>
        <p:spPr/>
        <p:txBody>
          <a:bodyPr>
            <a:normAutofit/>
          </a:bodyPr>
          <a:lstStyle/>
          <a:p>
            <a:pPr algn="ctr"/>
            <a:r>
              <a:rPr lang="fr-FR" sz="3600" dirty="0" smtClean="0">
                <a:solidFill>
                  <a:schemeClr val="accent1">
                    <a:lumMod val="75000"/>
                  </a:schemeClr>
                </a:solidFill>
                <a:latin typeface="Calibri" pitchFamily="34" charset="0"/>
                <a:cs typeface="Calibri" pitchFamily="34" charset="0"/>
              </a:rPr>
              <a:t>HOW DRUG IS TRAFFICKED</a:t>
            </a:r>
            <a:endParaRPr lang="en-US" sz="3600" dirty="0" smtClean="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marL="109728" indent="0" algn="ctr">
              <a:buNone/>
            </a:pPr>
            <a:r>
              <a:rPr lang="fr-FR" b="1" dirty="0" smtClean="0">
                <a:latin typeface="Calibri" pitchFamily="34" charset="0"/>
                <a:cs typeface="Calibri" pitchFamily="34" charset="0"/>
              </a:rPr>
              <a:t>HOW IS IT DONE ? </a:t>
            </a:r>
          </a:p>
          <a:p>
            <a:pPr marL="109728" indent="0">
              <a:buNone/>
            </a:pPr>
            <a:r>
              <a:rPr lang="fr-FR" b="1" dirty="0" smtClean="0">
                <a:latin typeface="Calibri" pitchFamily="34" charset="0"/>
                <a:cs typeface="Calibri" pitchFamily="34" charset="0"/>
              </a:rPr>
              <a:t>By maritime and / or air </a:t>
            </a:r>
            <a:r>
              <a:rPr lang="fr-FR" b="1" dirty="0" err="1" smtClean="0">
                <a:latin typeface="Calibri" pitchFamily="34" charset="0"/>
                <a:cs typeface="Calibri" pitchFamily="34" charset="0"/>
              </a:rPr>
              <a:t>shipments</a:t>
            </a:r>
            <a:endParaRPr lang="fr-FR" b="1" dirty="0" smtClean="0">
              <a:latin typeface="Calibri" pitchFamily="34" charset="0"/>
              <a:cs typeface="Calibri" pitchFamily="34" charset="0"/>
            </a:endParaRPr>
          </a:p>
          <a:p>
            <a:pPr marL="109728" indent="0">
              <a:buNone/>
            </a:pPr>
            <a:endParaRPr lang="fr-FR" b="1" dirty="0" smtClean="0">
              <a:latin typeface="Calibri" pitchFamily="34" charset="0"/>
              <a:cs typeface="Calibri" pitchFamily="34" charset="0"/>
            </a:endParaRPr>
          </a:p>
          <a:p>
            <a:pPr algn="just"/>
            <a:r>
              <a:rPr lang="fr-FR" dirty="0" smtClean="0">
                <a:latin typeface="Calibri" pitchFamily="34" charset="0"/>
                <a:cs typeface="Calibri" pitchFamily="34" charset="0"/>
              </a:rPr>
              <a:t>Small </a:t>
            </a:r>
            <a:r>
              <a:rPr lang="fr-FR" dirty="0" err="1" smtClean="0">
                <a:latin typeface="Calibri" pitchFamily="34" charset="0"/>
                <a:cs typeface="Calibri" pitchFamily="34" charset="0"/>
              </a:rPr>
              <a:t>quantities</a:t>
            </a:r>
            <a:r>
              <a:rPr lang="fr-FR" dirty="0" smtClean="0">
                <a:latin typeface="Calibri" pitchFamily="34" charset="0"/>
                <a:cs typeface="Calibri" pitchFamily="34" charset="0"/>
              </a:rPr>
              <a:t> of </a:t>
            </a:r>
            <a:r>
              <a:rPr lang="fr-FR" dirty="0" err="1" smtClean="0">
                <a:latin typeface="Calibri" pitchFamily="34" charset="0"/>
                <a:cs typeface="Calibri" pitchFamily="34" charset="0"/>
              </a:rPr>
              <a:t>drugs</a:t>
            </a:r>
            <a:r>
              <a:rPr lang="fr-FR" dirty="0" smtClean="0">
                <a:latin typeface="Calibri" pitchFamily="34" charset="0"/>
                <a:cs typeface="Calibri" pitchFamily="34" charset="0"/>
              </a:rPr>
              <a:t> are </a:t>
            </a:r>
            <a:r>
              <a:rPr lang="fr-FR" dirty="0" err="1" smtClean="0">
                <a:latin typeface="Calibri" pitchFamily="34" charset="0"/>
                <a:cs typeface="Calibri" pitchFamily="34" charset="0"/>
              </a:rPr>
              <a:t>flown</a:t>
            </a:r>
            <a:r>
              <a:rPr lang="fr-FR" dirty="0" smtClean="0">
                <a:latin typeface="Calibri" pitchFamily="34" charset="0"/>
                <a:cs typeface="Calibri" pitchFamily="34" charset="0"/>
              </a:rPr>
              <a:t> in </a:t>
            </a:r>
            <a:r>
              <a:rPr lang="fr-FR" dirty="0" err="1" smtClean="0">
                <a:latin typeface="Calibri" pitchFamily="34" charset="0"/>
                <a:cs typeface="Calibri" pitchFamily="34" charset="0"/>
              </a:rPr>
              <a:t>small</a:t>
            </a:r>
            <a:r>
              <a:rPr lang="fr-FR" dirty="0" smtClean="0">
                <a:latin typeface="Calibri" pitchFamily="34" charset="0"/>
                <a:cs typeface="Calibri" pitchFamily="34" charset="0"/>
              </a:rPr>
              <a:t> planes to West </a:t>
            </a:r>
            <a:r>
              <a:rPr lang="fr-FR" dirty="0" err="1" smtClean="0">
                <a:latin typeface="Calibri" pitchFamily="34" charset="0"/>
                <a:cs typeface="Calibri" pitchFamily="34" charset="0"/>
              </a:rPr>
              <a:t>Africa</a:t>
            </a:r>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a:p>
            <a:pPr algn="just"/>
            <a:r>
              <a:rPr lang="fr-FR" dirty="0" err="1" smtClean="0">
                <a:latin typeface="Calibri" pitchFamily="34" charset="0"/>
                <a:cs typeface="Calibri" pitchFamily="34" charset="0"/>
              </a:rPr>
              <a:t>Larger</a:t>
            </a:r>
            <a:r>
              <a:rPr lang="fr-FR" dirty="0" smtClean="0">
                <a:latin typeface="Calibri" pitchFamily="34" charset="0"/>
                <a:cs typeface="Calibri" pitchFamily="34" charset="0"/>
              </a:rPr>
              <a:t> </a:t>
            </a:r>
            <a:r>
              <a:rPr lang="fr-FR" dirty="0" err="1" smtClean="0">
                <a:latin typeface="Calibri" pitchFamily="34" charset="0"/>
                <a:cs typeface="Calibri" pitchFamily="34" charset="0"/>
              </a:rPr>
              <a:t>quantities</a:t>
            </a:r>
            <a:r>
              <a:rPr lang="fr-FR" dirty="0" smtClean="0">
                <a:latin typeface="Calibri" pitchFamily="34" charset="0"/>
                <a:cs typeface="Calibri" pitchFamily="34" charset="0"/>
              </a:rPr>
              <a:t> are put in </a:t>
            </a:r>
            <a:r>
              <a:rPr lang="fr-FR" dirty="0" err="1" smtClean="0">
                <a:latin typeface="Calibri" pitchFamily="34" charset="0"/>
                <a:cs typeface="Calibri" pitchFamily="34" charset="0"/>
              </a:rPr>
              <a:t>ships</a:t>
            </a:r>
            <a:r>
              <a:rPr lang="fr-FR" dirty="0" smtClean="0">
                <a:latin typeface="Calibri" pitchFamily="34" charset="0"/>
                <a:cs typeface="Calibri" pitchFamily="34" charset="0"/>
              </a:rPr>
              <a:t> </a:t>
            </a:r>
            <a:r>
              <a:rPr lang="fr-FR" dirty="0" err="1" smtClean="0">
                <a:latin typeface="Calibri" pitchFamily="34" charset="0"/>
                <a:cs typeface="Calibri" pitchFamily="34" charset="0"/>
              </a:rPr>
              <a:t>that</a:t>
            </a:r>
            <a:r>
              <a:rPr lang="fr-FR" dirty="0" smtClean="0">
                <a:latin typeface="Calibri" pitchFamily="34" charset="0"/>
                <a:cs typeface="Calibri" pitchFamily="34" charset="0"/>
              </a:rPr>
              <a:t> </a:t>
            </a:r>
            <a:r>
              <a:rPr lang="fr-FR" dirty="0" err="1" smtClean="0">
                <a:latin typeface="Calibri" pitchFamily="34" charset="0"/>
                <a:cs typeface="Calibri" pitchFamily="34" charset="0"/>
              </a:rPr>
              <a:t>sail</a:t>
            </a:r>
            <a:r>
              <a:rPr lang="fr-FR" dirty="0" smtClean="0">
                <a:latin typeface="Calibri" pitchFamily="34" charset="0"/>
                <a:cs typeface="Calibri" pitchFamily="34" charset="0"/>
              </a:rPr>
              <a:t> </a:t>
            </a:r>
            <a:r>
              <a:rPr lang="fr-FR" dirty="0" err="1" smtClean="0">
                <a:latin typeface="Calibri" pitchFamily="34" charset="0"/>
                <a:cs typeface="Calibri" pitchFamily="34" charset="0"/>
              </a:rPr>
              <a:t>into</a:t>
            </a:r>
            <a:r>
              <a:rPr lang="fr-FR" dirty="0" smtClean="0">
                <a:latin typeface="Calibri" pitchFamily="34" charset="0"/>
                <a:cs typeface="Calibri" pitchFamily="34" charset="0"/>
              </a:rPr>
              <a:t> West </a:t>
            </a:r>
            <a:r>
              <a:rPr lang="fr-FR" dirty="0" err="1" smtClean="0">
                <a:latin typeface="Calibri" pitchFamily="34" charset="0"/>
                <a:cs typeface="Calibri" pitchFamily="34" charset="0"/>
              </a:rPr>
              <a:t>African</a:t>
            </a:r>
            <a:r>
              <a:rPr lang="fr-FR" dirty="0" smtClean="0">
                <a:latin typeface="Calibri" pitchFamily="34" charset="0"/>
                <a:cs typeface="Calibri" pitchFamily="34" charset="0"/>
              </a:rPr>
              <a:t> waters </a:t>
            </a:r>
            <a:r>
              <a:rPr lang="fr-FR" dirty="0" err="1" smtClean="0">
                <a:latin typeface="Calibri" pitchFamily="34" charset="0"/>
                <a:cs typeface="Calibri" pitchFamily="34" charset="0"/>
              </a:rPr>
              <a:t>where</a:t>
            </a:r>
            <a:r>
              <a:rPr lang="fr-FR" dirty="0" smtClean="0">
                <a:latin typeface="Calibri" pitchFamily="34" charset="0"/>
                <a:cs typeface="Calibri" pitchFamily="34" charset="0"/>
              </a:rPr>
              <a:t> </a:t>
            </a:r>
            <a:r>
              <a:rPr lang="fr-FR" dirty="0" err="1" smtClean="0">
                <a:latin typeface="Calibri" pitchFamily="34" charset="0"/>
                <a:cs typeface="Calibri" pitchFamily="34" charset="0"/>
              </a:rPr>
              <a:t>smaller</a:t>
            </a:r>
            <a:r>
              <a:rPr lang="fr-FR" dirty="0" smtClean="0">
                <a:latin typeface="Calibri" pitchFamily="34" charset="0"/>
                <a:cs typeface="Calibri" pitchFamily="34" charset="0"/>
              </a:rPr>
              <a:t> </a:t>
            </a:r>
            <a:r>
              <a:rPr lang="fr-FR" dirty="0" err="1" smtClean="0">
                <a:latin typeface="Calibri" pitchFamily="34" charset="0"/>
                <a:cs typeface="Calibri" pitchFamily="34" charset="0"/>
              </a:rPr>
              <a:t>vessels</a:t>
            </a:r>
            <a:r>
              <a:rPr lang="fr-FR" dirty="0" smtClean="0">
                <a:latin typeface="Calibri" pitchFamily="34" charset="0"/>
                <a:cs typeface="Calibri" pitchFamily="34" charset="0"/>
              </a:rPr>
              <a:t> </a:t>
            </a:r>
            <a:r>
              <a:rPr lang="fr-FR" dirty="0" err="1" smtClean="0">
                <a:latin typeface="Calibri" pitchFamily="34" charset="0"/>
                <a:cs typeface="Calibri" pitchFamily="34" charset="0"/>
              </a:rPr>
              <a:t>meet</a:t>
            </a:r>
            <a:r>
              <a:rPr lang="fr-FR" dirty="0" smtClean="0">
                <a:latin typeface="Calibri" pitchFamily="34" charset="0"/>
                <a:cs typeface="Calibri" pitchFamily="34" charset="0"/>
              </a:rPr>
              <a:t> </a:t>
            </a:r>
            <a:r>
              <a:rPr lang="fr-FR" dirty="0" err="1" smtClean="0">
                <a:latin typeface="Calibri" pitchFamily="34" charset="0"/>
                <a:cs typeface="Calibri" pitchFamily="34" charset="0"/>
              </a:rPr>
              <a:t>them</a:t>
            </a:r>
            <a:r>
              <a:rPr lang="fr-FR" dirty="0" smtClean="0">
                <a:latin typeface="Calibri" pitchFamily="34" charset="0"/>
                <a:cs typeface="Calibri" pitchFamily="34" charset="0"/>
              </a:rPr>
              <a:t> to </a:t>
            </a:r>
            <a:r>
              <a:rPr lang="fr-FR" dirty="0" err="1" smtClean="0">
                <a:latin typeface="Calibri" pitchFamily="34" charset="0"/>
                <a:cs typeface="Calibri" pitchFamily="34" charset="0"/>
              </a:rPr>
              <a:t>receive</a:t>
            </a:r>
            <a:r>
              <a:rPr lang="fr-FR" dirty="0" smtClean="0">
                <a:latin typeface="Calibri" pitchFamily="34" charset="0"/>
                <a:cs typeface="Calibri" pitchFamily="34" charset="0"/>
              </a:rPr>
              <a:t> the </a:t>
            </a:r>
            <a:r>
              <a:rPr lang="fr-FR" dirty="0" err="1" smtClean="0">
                <a:latin typeface="Calibri" pitchFamily="34" charset="0"/>
                <a:cs typeface="Calibri" pitchFamily="34" charset="0"/>
              </a:rPr>
              <a:t>drugs</a:t>
            </a:r>
            <a:r>
              <a:rPr lang="fr-FR" dirty="0" smtClean="0">
                <a:latin typeface="Calibri" pitchFamily="34" charset="0"/>
                <a:cs typeface="Calibri" pitchFamily="34" charset="0"/>
              </a:rPr>
              <a:t> and move </a:t>
            </a:r>
            <a:r>
              <a:rPr lang="fr-FR" dirty="0" err="1" smtClean="0">
                <a:latin typeface="Calibri" pitchFamily="34" charset="0"/>
                <a:cs typeface="Calibri" pitchFamily="34" charset="0"/>
              </a:rPr>
              <a:t>them</a:t>
            </a:r>
            <a:r>
              <a:rPr lang="fr-FR" dirty="0" smtClean="0">
                <a:latin typeface="Calibri" pitchFamily="34" charset="0"/>
                <a:cs typeface="Calibri" pitchFamily="34" charset="0"/>
              </a:rPr>
              <a:t> </a:t>
            </a:r>
            <a:r>
              <a:rPr lang="fr-FR" dirty="0" err="1" smtClean="0">
                <a:latin typeface="Calibri" pitchFamily="34" charset="0"/>
                <a:cs typeface="Calibri" pitchFamily="34" charset="0"/>
              </a:rPr>
              <a:t>inland</a:t>
            </a:r>
            <a:r>
              <a:rPr lang="fr-FR" dirty="0" smtClean="0">
                <a:latin typeface="Calibri" pitchFamily="34" charset="0"/>
                <a:cs typeface="Calibri" pitchFamily="34" charset="0"/>
              </a:rPr>
              <a:t> </a:t>
            </a:r>
          </a:p>
          <a:p>
            <a:endParaRPr lang="en-US" dirty="0" smtClean="0"/>
          </a:p>
        </p:txBody>
      </p:sp>
      <p:sp>
        <p:nvSpPr>
          <p:cNvPr id="5" name="Slide Number Placeholder 4"/>
          <p:cNvSpPr>
            <a:spLocks noGrp="1"/>
          </p:cNvSpPr>
          <p:nvPr>
            <p:ph type="sldNum" sz="quarter" idx="12"/>
          </p:nvPr>
        </p:nvSpPr>
        <p:spPr/>
        <p:txBody>
          <a:bodyPr/>
          <a:lstStyle/>
          <a:p>
            <a:pPr>
              <a:defRPr/>
            </a:pPr>
            <a:fld id="{E74CA941-5A75-4C7E-956F-045BA695C730}" type="slidenum">
              <a:rPr lang="en-US"/>
              <a:pPr>
                <a:defRPr/>
              </a:pPr>
              <a:t>13</a:t>
            </a:fld>
            <a:endParaRPr lang="en-US"/>
          </a:p>
        </p:txBody>
      </p:sp>
      <p:sp>
        <p:nvSpPr>
          <p:cNvPr id="14338" name="Title 1"/>
          <p:cNvSpPr>
            <a:spLocks noGrp="1"/>
          </p:cNvSpPr>
          <p:nvPr>
            <p:ph type="title"/>
          </p:nvPr>
        </p:nvSpPr>
        <p:spPr/>
        <p:txBody>
          <a:bodyPr>
            <a:normAutofit/>
          </a:bodyPr>
          <a:lstStyle/>
          <a:p>
            <a:pPr algn="ctr"/>
            <a:r>
              <a:rPr lang="fr-FR" sz="3600" dirty="0">
                <a:solidFill>
                  <a:schemeClr val="accent1">
                    <a:lumMod val="75000"/>
                  </a:schemeClr>
                </a:solidFill>
                <a:latin typeface="Calibri" pitchFamily="34" charset="0"/>
                <a:cs typeface="Calibri" pitchFamily="34" charset="0"/>
              </a:rPr>
              <a:t>HOW DRUG IS TRAFFICKED</a:t>
            </a:r>
            <a:endParaRPr lang="en-US" sz="3600" dirty="0" smtClean="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marL="109728" indent="0">
              <a:buNone/>
            </a:pPr>
            <a:r>
              <a:rPr lang="fr-FR" b="1" dirty="0" smtClean="0">
                <a:latin typeface="Calibri" pitchFamily="34" charset="0"/>
                <a:cs typeface="Calibri" pitchFamily="34" charset="0"/>
              </a:rPr>
              <a:t>HOW IS IT DONE ? </a:t>
            </a:r>
          </a:p>
          <a:p>
            <a:pPr marL="109728" indent="0">
              <a:buNone/>
            </a:pPr>
            <a:r>
              <a:rPr lang="fr-FR" b="1" dirty="0" smtClean="0">
                <a:latin typeface="Calibri" pitchFamily="34" charset="0"/>
                <a:cs typeface="Calibri" pitchFamily="34" charset="0"/>
              </a:rPr>
              <a:t>By maritime and / or air </a:t>
            </a:r>
            <a:r>
              <a:rPr lang="fr-FR" b="1" dirty="0" err="1" smtClean="0">
                <a:latin typeface="Calibri" pitchFamily="34" charset="0"/>
                <a:cs typeface="Calibri" pitchFamily="34" charset="0"/>
              </a:rPr>
              <a:t>shipments</a:t>
            </a:r>
            <a:endParaRPr lang="fr-FR" b="1" dirty="0" smtClean="0">
              <a:latin typeface="Calibri" pitchFamily="34" charset="0"/>
              <a:cs typeface="Calibri" pitchFamily="34" charset="0"/>
            </a:endParaRPr>
          </a:p>
          <a:p>
            <a:pPr marL="109728" indent="0">
              <a:buNone/>
            </a:pPr>
            <a:endParaRPr lang="fr-FR" b="1" dirty="0" smtClean="0">
              <a:latin typeface="Calibri" pitchFamily="34" charset="0"/>
              <a:cs typeface="Calibri" pitchFamily="34" charset="0"/>
            </a:endParaRPr>
          </a:p>
          <a:p>
            <a:r>
              <a:rPr lang="fr-FR" dirty="0" smtClean="0">
                <a:latin typeface="Calibri" pitchFamily="34" charset="0"/>
                <a:cs typeface="Calibri" pitchFamily="34" charset="0"/>
              </a:rPr>
              <a:t>Small </a:t>
            </a:r>
            <a:r>
              <a:rPr lang="fr-FR" dirty="0" err="1" smtClean="0">
                <a:latin typeface="Calibri" pitchFamily="34" charset="0"/>
                <a:cs typeface="Calibri" pitchFamily="34" charset="0"/>
              </a:rPr>
              <a:t>quantities</a:t>
            </a:r>
            <a:r>
              <a:rPr lang="fr-FR" dirty="0" smtClean="0">
                <a:latin typeface="Calibri" pitchFamily="34" charset="0"/>
                <a:cs typeface="Calibri" pitchFamily="34" charset="0"/>
              </a:rPr>
              <a:t> of </a:t>
            </a:r>
            <a:r>
              <a:rPr lang="fr-FR" dirty="0" err="1" smtClean="0">
                <a:latin typeface="Calibri" pitchFamily="34" charset="0"/>
                <a:cs typeface="Calibri" pitchFamily="34" charset="0"/>
              </a:rPr>
              <a:t>drugs</a:t>
            </a:r>
            <a:r>
              <a:rPr lang="fr-FR" dirty="0" smtClean="0">
                <a:latin typeface="Calibri" pitchFamily="34" charset="0"/>
                <a:cs typeface="Calibri" pitchFamily="34" charset="0"/>
              </a:rPr>
              <a:t> are </a:t>
            </a:r>
            <a:r>
              <a:rPr lang="fr-FR" dirty="0" err="1" smtClean="0">
                <a:latin typeface="Calibri" pitchFamily="34" charset="0"/>
                <a:cs typeface="Calibri" pitchFamily="34" charset="0"/>
              </a:rPr>
              <a:t>flown</a:t>
            </a:r>
            <a:r>
              <a:rPr lang="fr-FR" dirty="0" smtClean="0">
                <a:latin typeface="Calibri" pitchFamily="34" charset="0"/>
                <a:cs typeface="Calibri" pitchFamily="34" charset="0"/>
              </a:rPr>
              <a:t> in </a:t>
            </a:r>
            <a:r>
              <a:rPr lang="fr-FR" dirty="0" err="1" smtClean="0">
                <a:latin typeface="Calibri" pitchFamily="34" charset="0"/>
                <a:cs typeface="Calibri" pitchFamily="34" charset="0"/>
              </a:rPr>
              <a:t>small</a:t>
            </a:r>
            <a:r>
              <a:rPr lang="fr-FR" dirty="0" smtClean="0">
                <a:latin typeface="Calibri" pitchFamily="34" charset="0"/>
                <a:cs typeface="Calibri" pitchFamily="34" charset="0"/>
              </a:rPr>
              <a:t> planes to West </a:t>
            </a:r>
            <a:r>
              <a:rPr lang="fr-FR" dirty="0" err="1" smtClean="0">
                <a:latin typeface="Calibri" pitchFamily="34" charset="0"/>
                <a:cs typeface="Calibri" pitchFamily="34" charset="0"/>
              </a:rPr>
              <a:t>Africa</a:t>
            </a:r>
            <a:endParaRPr lang="fr-FR" dirty="0" smtClean="0">
              <a:latin typeface="Calibri" pitchFamily="34" charset="0"/>
              <a:cs typeface="Calibri" pitchFamily="34" charset="0"/>
            </a:endParaRPr>
          </a:p>
          <a:p>
            <a:endParaRPr lang="fr-FR" dirty="0" smtClean="0">
              <a:latin typeface="Calibri" pitchFamily="34" charset="0"/>
              <a:cs typeface="Calibri" pitchFamily="34" charset="0"/>
            </a:endParaRPr>
          </a:p>
          <a:p>
            <a:r>
              <a:rPr lang="fr-FR" dirty="0" err="1" smtClean="0">
                <a:latin typeface="Calibri" pitchFamily="34" charset="0"/>
                <a:cs typeface="Calibri" pitchFamily="34" charset="0"/>
              </a:rPr>
              <a:t>Larger</a:t>
            </a:r>
            <a:r>
              <a:rPr lang="fr-FR" dirty="0" smtClean="0">
                <a:latin typeface="Calibri" pitchFamily="34" charset="0"/>
                <a:cs typeface="Calibri" pitchFamily="34" charset="0"/>
              </a:rPr>
              <a:t> </a:t>
            </a:r>
            <a:r>
              <a:rPr lang="fr-FR" dirty="0" err="1" smtClean="0">
                <a:latin typeface="Calibri" pitchFamily="34" charset="0"/>
                <a:cs typeface="Calibri" pitchFamily="34" charset="0"/>
              </a:rPr>
              <a:t>quantities</a:t>
            </a:r>
            <a:r>
              <a:rPr lang="fr-FR" dirty="0" smtClean="0">
                <a:latin typeface="Calibri" pitchFamily="34" charset="0"/>
                <a:cs typeface="Calibri" pitchFamily="34" charset="0"/>
              </a:rPr>
              <a:t> are put in </a:t>
            </a:r>
            <a:r>
              <a:rPr lang="fr-FR" dirty="0" err="1" smtClean="0">
                <a:latin typeface="Calibri" pitchFamily="34" charset="0"/>
                <a:cs typeface="Calibri" pitchFamily="34" charset="0"/>
              </a:rPr>
              <a:t>ships</a:t>
            </a:r>
            <a:r>
              <a:rPr lang="fr-FR" dirty="0" smtClean="0">
                <a:latin typeface="Calibri" pitchFamily="34" charset="0"/>
                <a:cs typeface="Calibri" pitchFamily="34" charset="0"/>
              </a:rPr>
              <a:t> </a:t>
            </a:r>
            <a:r>
              <a:rPr lang="fr-FR" dirty="0" err="1" smtClean="0">
                <a:latin typeface="Calibri" pitchFamily="34" charset="0"/>
                <a:cs typeface="Calibri" pitchFamily="34" charset="0"/>
              </a:rPr>
              <a:t>that</a:t>
            </a:r>
            <a:r>
              <a:rPr lang="fr-FR" dirty="0" smtClean="0">
                <a:latin typeface="Calibri" pitchFamily="34" charset="0"/>
                <a:cs typeface="Calibri" pitchFamily="34" charset="0"/>
              </a:rPr>
              <a:t> </a:t>
            </a:r>
            <a:r>
              <a:rPr lang="fr-FR" dirty="0" err="1" smtClean="0">
                <a:latin typeface="Calibri" pitchFamily="34" charset="0"/>
                <a:cs typeface="Calibri" pitchFamily="34" charset="0"/>
              </a:rPr>
              <a:t>sail</a:t>
            </a:r>
            <a:r>
              <a:rPr lang="fr-FR" dirty="0" smtClean="0">
                <a:latin typeface="Calibri" pitchFamily="34" charset="0"/>
                <a:cs typeface="Calibri" pitchFamily="34" charset="0"/>
              </a:rPr>
              <a:t> </a:t>
            </a:r>
            <a:r>
              <a:rPr lang="fr-FR" dirty="0" err="1" smtClean="0">
                <a:latin typeface="Calibri" pitchFamily="34" charset="0"/>
                <a:cs typeface="Calibri" pitchFamily="34" charset="0"/>
              </a:rPr>
              <a:t>into</a:t>
            </a:r>
            <a:r>
              <a:rPr lang="fr-FR" dirty="0" smtClean="0">
                <a:latin typeface="Calibri" pitchFamily="34" charset="0"/>
                <a:cs typeface="Calibri" pitchFamily="34" charset="0"/>
              </a:rPr>
              <a:t> West </a:t>
            </a:r>
            <a:r>
              <a:rPr lang="fr-FR" dirty="0" err="1" smtClean="0">
                <a:latin typeface="Calibri" pitchFamily="34" charset="0"/>
                <a:cs typeface="Calibri" pitchFamily="34" charset="0"/>
              </a:rPr>
              <a:t>African</a:t>
            </a:r>
            <a:r>
              <a:rPr lang="fr-FR" dirty="0" smtClean="0">
                <a:latin typeface="Calibri" pitchFamily="34" charset="0"/>
                <a:cs typeface="Calibri" pitchFamily="34" charset="0"/>
              </a:rPr>
              <a:t> waters </a:t>
            </a:r>
            <a:r>
              <a:rPr lang="fr-FR" dirty="0" err="1" smtClean="0">
                <a:latin typeface="Calibri" pitchFamily="34" charset="0"/>
                <a:cs typeface="Calibri" pitchFamily="34" charset="0"/>
              </a:rPr>
              <a:t>where</a:t>
            </a:r>
            <a:r>
              <a:rPr lang="fr-FR" dirty="0" smtClean="0">
                <a:latin typeface="Calibri" pitchFamily="34" charset="0"/>
                <a:cs typeface="Calibri" pitchFamily="34" charset="0"/>
              </a:rPr>
              <a:t> </a:t>
            </a:r>
            <a:r>
              <a:rPr lang="fr-FR" dirty="0" err="1" smtClean="0">
                <a:latin typeface="Calibri" pitchFamily="34" charset="0"/>
                <a:cs typeface="Calibri" pitchFamily="34" charset="0"/>
              </a:rPr>
              <a:t>smaller</a:t>
            </a:r>
            <a:r>
              <a:rPr lang="fr-FR" dirty="0" smtClean="0">
                <a:latin typeface="Calibri" pitchFamily="34" charset="0"/>
                <a:cs typeface="Calibri" pitchFamily="34" charset="0"/>
              </a:rPr>
              <a:t> </a:t>
            </a:r>
            <a:r>
              <a:rPr lang="fr-FR" dirty="0" err="1" smtClean="0">
                <a:latin typeface="Calibri" pitchFamily="34" charset="0"/>
                <a:cs typeface="Calibri" pitchFamily="34" charset="0"/>
              </a:rPr>
              <a:t>vessels</a:t>
            </a:r>
            <a:r>
              <a:rPr lang="fr-FR" dirty="0" smtClean="0">
                <a:latin typeface="Calibri" pitchFamily="34" charset="0"/>
                <a:cs typeface="Calibri" pitchFamily="34" charset="0"/>
              </a:rPr>
              <a:t> </a:t>
            </a:r>
            <a:r>
              <a:rPr lang="fr-FR" dirty="0" err="1" smtClean="0">
                <a:latin typeface="Calibri" pitchFamily="34" charset="0"/>
                <a:cs typeface="Calibri" pitchFamily="34" charset="0"/>
              </a:rPr>
              <a:t>meet</a:t>
            </a:r>
            <a:r>
              <a:rPr lang="fr-FR" dirty="0" smtClean="0">
                <a:latin typeface="Calibri" pitchFamily="34" charset="0"/>
                <a:cs typeface="Calibri" pitchFamily="34" charset="0"/>
              </a:rPr>
              <a:t> </a:t>
            </a:r>
            <a:r>
              <a:rPr lang="fr-FR" dirty="0" err="1" smtClean="0">
                <a:latin typeface="Calibri" pitchFamily="34" charset="0"/>
                <a:cs typeface="Calibri" pitchFamily="34" charset="0"/>
              </a:rPr>
              <a:t>them</a:t>
            </a:r>
            <a:r>
              <a:rPr lang="fr-FR" dirty="0" smtClean="0">
                <a:latin typeface="Calibri" pitchFamily="34" charset="0"/>
                <a:cs typeface="Calibri" pitchFamily="34" charset="0"/>
              </a:rPr>
              <a:t> to </a:t>
            </a:r>
            <a:r>
              <a:rPr lang="fr-FR" dirty="0" err="1" smtClean="0">
                <a:latin typeface="Calibri" pitchFamily="34" charset="0"/>
                <a:cs typeface="Calibri" pitchFamily="34" charset="0"/>
              </a:rPr>
              <a:t>receive</a:t>
            </a:r>
            <a:r>
              <a:rPr lang="fr-FR" dirty="0" smtClean="0">
                <a:latin typeface="Calibri" pitchFamily="34" charset="0"/>
                <a:cs typeface="Calibri" pitchFamily="34" charset="0"/>
              </a:rPr>
              <a:t> the </a:t>
            </a:r>
            <a:r>
              <a:rPr lang="fr-FR" dirty="0" err="1" smtClean="0">
                <a:latin typeface="Calibri" pitchFamily="34" charset="0"/>
                <a:cs typeface="Calibri" pitchFamily="34" charset="0"/>
              </a:rPr>
              <a:t>drugs</a:t>
            </a:r>
            <a:r>
              <a:rPr lang="fr-FR" dirty="0" smtClean="0">
                <a:latin typeface="Calibri" pitchFamily="34" charset="0"/>
                <a:cs typeface="Calibri" pitchFamily="34" charset="0"/>
              </a:rPr>
              <a:t> and move </a:t>
            </a:r>
            <a:r>
              <a:rPr lang="fr-FR" dirty="0" err="1" smtClean="0">
                <a:latin typeface="Calibri" pitchFamily="34" charset="0"/>
                <a:cs typeface="Calibri" pitchFamily="34" charset="0"/>
              </a:rPr>
              <a:t>them</a:t>
            </a:r>
            <a:r>
              <a:rPr lang="fr-FR" dirty="0" smtClean="0">
                <a:latin typeface="Calibri" pitchFamily="34" charset="0"/>
                <a:cs typeface="Calibri" pitchFamily="34" charset="0"/>
              </a:rPr>
              <a:t> </a:t>
            </a:r>
            <a:r>
              <a:rPr lang="fr-FR" dirty="0" err="1" smtClean="0">
                <a:latin typeface="Calibri" pitchFamily="34" charset="0"/>
                <a:cs typeface="Calibri" pitchFamily="34" charset="0"/>
              </a:rPr>
              <a:t>inland</a:t>
            </a:r>
            <a:r>
              <a:rPr lang="fr-FR" dirty="0" smtClean="0">
                <a:latin typeface="Calibri" pitchFamily="34" charset="0"/>
                <a:cs typeface="Calibri" pitchFamily="34" charset="0"/>
              </a:rPr>
              <a:t> </a:t>
            </a:r>
          </a:p>
          <a:p>
            <a:endParaRPr lang="en-US" dirty="0" smtClean="0"/>
          </a:p>
        </p:txBody>
      </p:sp>
      <p:sp>
        <p:nvSpPr>
          <p:cNvPr id="5" name="Slide Number Placeholder 4"/>
          <p:cNvSpPr>
            <a:spLocks noGrp="1"/>
          </p:cNvSpPr>
          <p:nvPr>
            <p:ph type="sldNum" sz="quarter" idx="12"/>
          </p:nvPr>
        </p:nvSpPr>
        <p:spPr/>
        <p:txBody>
          <a:bodyPr/>
          <a:lstStyle/>
          <a:p>
            <a:pPr>
              <a:defRPr/>
            </a:pPr>
            <a:fld id="{D4EE6FEB-489D-4A79-AD97-69E2D458021C}" type="slidenum">
              <a:rPr lang="en-US"/>
              <a:pPr>
                <a:defRPr/>
              </a:pPr>
              <a:t>14</a:t>
            </a:fld>
            <a:endParaRPr lang="en-US"/>
          </a:p>
        </p:txBody>
      </p:sp>
      <p:sp>
        <p:nvSpPr>
          <p:cNvPr id="16386"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HOW DRUG IS TRAFFICKED</a:t>
            </a:r>
          </a:p>
        </p:txBody>
      </p:sp>
    </p:spTree>
    <p:extLst>
      <p:ext uri="{BB962C8B-B14F-4D97-AF65-F5344CB8AC3E}">
        <p14:creationId xmlns:p14="http://schemas.microsoft.com/office/powerpoint/2010/main" xmlns="" val="1990449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marL="109728" indent="0" algn="ctr">
              <a:buNone/>
            </a:pPr>
            <a:endParaRPr lang="fr-FR" b="1" dirty="0" smtClean="0"/>
          </a:p>
          <a:p>
            <a:pPr marL="109728" indent="0" algn="ctr">
              <a:buNone/>
            </a:pPr>
            <a:r>
              <a:rPr lang="fr-FR" b="1" dirty="0" smtClean="0"/>
              <a:t>HOW IS IT DONE ? </a:t>
            </a:r>
          </a:p>
          <a:p>
            <a:pPr marL="109728" indent="0">
              <a:buNone/>
            </a:pPr>
            <a:r>
              <a:rPr lang="fr-FR" b="1" dirty="0" smtClean="0"/>
              <a:t>By maritime and / or air </a:t>
            </a:r>
            <a:r>
              <a:rPr lang="fr-FR" b="1" dirty="0" err="1" smtClean="0"/>
              <a:t>shipments</a:t>
            </a:r>
            <a:endParaRPr lang="fr-FR" b="1" dirty="0" smtClean="0"/>
          </a:p>
          <a:p>
            <a:pPr marL="109728" indent="0">
              <a:buNone/>
            </a:pPr>
            <a:endParaRPr lang="fr-FR" b="1" dirty="0" smtClean="0"/>
          </a:p>
          <a:p>
            <a:r>
              <a:rPr lang="fr-FR" dirty="0" smtClean="0"/>
              <a:t>Once in West </a:t>
            </a:r>
            <a:r>
              <a:rPr lang="fr-FR" dirty="0" err="1" smtClean="0"/>
              <a:t>Africa</a:t>
            </a:r>
            <a:r>
              <a:rPr lang="fr-FR" dirty="0" smtClean="0"/>
              <a:t> the </a:t>
            </a:r>
            <a:r>
              <a:rPr lang="fr-FR" dirty="0" err="1" smtClean="0"/>
              <a:t>drugs</a:t>
            </a:r>
            <a:r>
              <a:rPr lang="fr-FR" dirty="0" smtClean="0"/>
              <a:t> go to Europe </a:t>
            </a:r>
            <a:r>
              <a:rPr lang="fr-FR" dirty="0" err="1" smtClean="0"/>
              <a:t>through</a:t>
            </a:r>
            <a:r>
              <a:rPr lang="fr-FR" dirty="0" smtClean="0"/>
              <a:t> </a:t>
            </a:r>
            <a:r>
              <a:rPr lang="fr-FR" dirty="0" err="1" smtClean="0"/>
              <a:t>Morocco</a:t>
            </a:r>
            <a:r>
              <a:rPr lang="fr-FR" dirty="0" smtClean="0"/>
              <a:t> </a:t>
            </a:r>
            <a:r>
              <a:rPr lang="fr-FR" dirty="0" err="1" smtClean="0"/>
              <a:t>using</a:t>
            </a:r>
            <a:r>
              <a:rPr lang="fr-FR" dirty="0" smtClean="0"/>
              <a:t> </a:t>
            </a:r>
            <a:r>
              <a:rPr lang="fr-FR" dirty="0" err="1" smtClean="0"/>
              <a:t>fast</a:t>
            </a:r>
            <a:r>
              <a:rPr lang="fr-FR" dirty="0" smtClean="0"/>
              <a:t> </a:t>
            </a:r>
            <a:r>
              <a:rPr lang="fr-FR" dirty="0" err="1" smtClean="0"/>
              <a:t>boats</a:t>
            </a:r>
            <a:r>
              <a:rPr lang="fr-FR" dirty="0" smtClean="0"/>
              <a:t> or courriers </a:t>
            </a:r>
            <a:r>
              <a:rPr lang="fr-FR" dirty="0" err="1" smtClean="0"/>
              <a:t>who</a:t>
            </a:r>
            <a:r>
              <a:rPr lang="fr-FR" dirty="0" smtClean="0"/>
              <a:t> </a:t>
            </a:r>
            <a:r>
              <a:rPr lang="fr-FR" dirty="0" err="1" smtClean="0"/>
              <a:t>swallow</a:t>
            </a:r>
            <a:r>
              <a:rPr lang="fr-FR" dirty="0" smtClean="0"/>
              <a:t> or </a:t>
            </a:r>
            <a:r>
              <a:rPr lang="fr-FR" dirty="0" err="1" smtClean="0"/>
              <a:t>conceal</a:t>
            </a:r>
            <a:r>
              <a:rPr lang="fr-FR" dirty="0" smtClean="0"/>
              <a:t> </a:t>
            </a:r>
            <a:r>
              <a:rPr lang="fr-FR" dirty="0" err="1" smtClean="0"/>
              <a:t>it</a:t>
            </a:r>
            <a:r>
              <a:rPr lang="fr-FR" dirty="0" smtClean="0"/>
              <a:t> in </a:t>
            </a:r>
            <a:r>
              <a:rPr lang="fr-FR" dirty="0" err="1" smtClean="0"/>
              <a:t>their</a:t>
            </a:r>
            <a:r>
              <a:rPr lang="fr-FR" dirty="0" smtClean="0"/>
              <a:t> </a:t>
            </a:r>
            <a:r>
              <a:rPr lang="fr-FR" dirty="0" err="1" smtClean="0"/>
              <a:t>luggage</a:t>
            </a:r>
            <a:r>
              <a:rPr lang="fr-FR" dirty="0" smtClean="0"/>
              <a:t> and use commercial </a:t>
            </a:r>
            <a:r>
              <a:rPr lang="fr-FR" dirty="0" err="1" smtClean="0"/>
              <a:t>flights</a:t>
            </a:r>
            <a:r>
              <a:rPr lang="fr-FR" dirty="0" smtClean="0"/>
              <a:t> to Europe</a:t>
            </a:r>
          </a:p>
          <a:p>
            <a:endParaRPr lang="en-US" dirty="0" smtClean="0"/>
          </a:p>
        </p:txBody>
      </p:sp>
      <p:sp>
        <p:nvSpPr>
          <p:cNvPr id="5" name="Slide Number Placeholder 4"/>
          <p:cNvSpPr>
            <a:spLocks noGrp="1"/>
          </p:cNvSpPr>
          <p:nvPr>
            <p:ph type="sldNum" sz="quarter" idx="12"/>
          </p:nvPr>
        </p:nvSpPr>
        <p:spPr/>
        <p:txBody>
          <a:bodyPr/>
          <a:lstStyle/>
          <a:p>
            <a:pPr>
              <a:defRPr/>
            </a:pPr>
            <a:fld id="{21AAA277-DF16-4907-8009-1FE44EDBEF96}" type="slidenum">
              <a:rPr lang="en-US"/>
              <a:pPr>
                <a:defRPr/>
              </a:pPr>
              <a:t>15</a:t>
            </a:fld>
            <a:endParaRPr lang="en-US"/>
          </a:p>
        </p:txBody>
      </p:sp>
      <p:sp>
        <p:nvSpPr>
          <p:cNvPr id="15362" name="Title 1"/>
          <p:cNvSpPr>
            <a:spLocks noGrp="1"/>
          </p:cNvSpPr>
          <p:nvPr>
            <p:ph type="title"/>
          </p:nvPr>
        </p:nvSpPr>
        <p:spPr/>
        <p:txBody>
          <a:bodyPr>
            <a:normAutofit/>
          </a:bodyPr>
          <a:lstStyle/>
          <a:p>
            <a:pPr algn="ctr"/>
            <a:r>
              <a:rPr lang="fr-FR" sz="3600" dirty="0" smtClean="0">
                <a:solidFill>
                  <a:schemeClr val="accent1">
                    <a:lumMod val="75000"/>
                  </a:schemeClr>
                </a:solidFill>
                <a:latin typeface="Calibri" pitchFamily="34" charset="0"/>
                <a:cs typeface="Calibri" pitchFamily="34" charset="0"/>
              </a:rPr>
              <a:t>HOW DRUG IS TRAFFICKED</a:t>
            </a:r>
            <a:endParaRPr lang="en-US" sz="3600" dirty="0" smtClean="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Placeholder 5"/>
          <p:cNvPicPr>
            <a:picLocks noGrp="1" noChangeAspect="1"/>
          </p:cNvPicPr>
          <p:nvPr>
            <p:ph type="pic" idx="1"/>
          </p:nvPr>
        </p:nvPicPr>
        <p:blipFill>
          <a:blip r:embed="rId2">
            <a:extLst>
              <a:ext uri="{28A0092B-C50C-407E-A947-70E740481C1C}">
                <a14:useLocalDpi xmlns:a14="http://schemas.microsoft.com/office/drawing/2010/main" xmlns="" val="0"/>
              </a:ext>
            </a:extLst>
          </a:blip>
          <a:srcRect t="107" b="107"/>
          <a:stretch>
            <a:fillRect/>
          </a:stretch>
        </p:blipFill>
        <p:spPr>
          <a:xfrm>
            <a:off x="0" y="13447"/>
            <a:ext cx="9144000" cy="6083300"/>
          </a:xfrm>
        </p:spPr>
      </p:pic>
    </p:spTree>
    <p:extLst>
      <p:ext uri="{BB962C8B-B14F-4D97-AF65-F5344CB8AC3E}">
        <p14:creationId xmlns:p14="http://schemas.microsoft.com/office/powerpoint/2010/main" xmlns="" val="3287788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pPr algn="just"/>
            <a:endParaRPr lang="fr-FR" sz="2800" b="1" dirty="0" smtClean="0">
              <a:latin typeface="Calibri" pitchFamily="34" charset="0"/>
              <a:cs typeface="Calibri" pitchFamily="34" charset="0"/>
            </a:endParaRPr>
          </a:p>
          <a:p>
            <a:pPr algn="just"/>
            <a:r>
              <a:rPr lang="fr-FR" sz="2800" dirty="0" smtClean="0">
                <a:latin typeface="Calibri" pitchFamily="34" charset="0"/>
                <a:cs typeface="Calibri" pitchFamily="34" charset="0"/>
              </a:rPr>
              <a:t>A country </a:t>
            </a:r>
            <a:r>
              <a:rPr lang="fr-FR" sz="2800" dirty="0" err="1" smtClean="0">
                <a:latin typeface="Calibri" pitchFamily="34" charset="0"/>
                <a:cs typeface="Calibri" pitchFamily="34" charset="0"/>
              </a:rPr>
              <a:t>that</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traffics</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drug</a:t>
            </a:r>
            <a:r>
              <a:rPr lang="fr-FR" sz="2800" dirty="0" smtClean="0">
                <a:latin typeface="Calibri" pitchFamily="34" charset="0"/>
                <a:cs typeface="Calibri" pitchFamily="34" charset="0"/>
              </a:rPr>
              <a:t> </a:t>
            </a:r>
            <a:r>
              <a:rPr lang="fr-FR" sz="2800" dirty="0" err="1" smtClean="0">
                <a:latin typeface="Calibri" pitchFamily="34" charset="0"/>
                <a:cs typeface="Calibri" pitchFamily="34" charset="0"/>
              </a:rPr>
              <a:t>is</a:t>
            </a:r>
            <a:r>
              <a:rPr lang="fr-FR" sz="2800" dirty="0" smtClean="0">
                <a:latin typeface="Calibri" pitchFamily="34" charset="0"/>
                <a:cs typeface="Calibri" pitchFamily="34" charset="0"/>
              </a:rPr>
              <a:t> a country </a:t>
            </a:r>
            <a:r>
              <a:rPr lang="fr-FR" sz="2800" dirty="0" err="1" smtClean="0">
                <a:latin typeface="Calibri" pitchFamily="34" charset="0"/>
                <a:cs typeface="Calibri" pitchFamily="34" charset="0"/>
              </a:rPr>
              <a:t>that</a:t>
            </a:r>
            <a:r>
              <a:rPr lang="fr-FR" sz="2800" dirty="0" smtClean="0">
                <a:latin typeface="Calibri" pitchFamily="34" charset="0"/>
                <a:cs typeface="Calibri" pitchFamily="34" charset="0"/>
              </a:rPr>
              <a:t> consumes  </a:t>
            </a:r>
          </a:p>
          <a:p>
            <a:pPr algn="just"/>
            <a:endParaRPr lang="fr-FR" sz="2800" dirty="0" smtClean="0">
              <a:latin typeface="Calibri" pitchFamily="34" charset="0"/>
              <a:cs typeface="Calibri" pitchFamily="34" charset="0"/>
            </a:endParaRPr>
          </a:p>
          <a:p>
            <a:pPr algn="just"/>
            <a:r>
              <a:rPr lang="fr-FR" sz="2800" dirty="0" smtClean="0">
                <a:latin typeface="Calibri" pitchFamily="34" charset="0"/>
                <a:cs typeface="Calibri" pitchFamily="34" charset="0"/>
              </a:rPr>
              <a:t>West </a:t>
            </a:r>
            <a:r>
              <a:rPr lang="fr-FR" sz="2800" dirty="0" err="1" smtClean="0">
                <a:latin typeface="Calibri" pitchFamily="34" charset="0"/>
                <a:cs typeface="Calibri" pitchFamily="34" charset="0"/>
              </a:rPr>
              <a:t>african</a:t>
            </a:r>
            <a:r>
              <a:rPr lang="fr-FR" sz="2800" dirty="0" smtClean="0">
                <a:latin typeface="Calibri" pitchFamily="34" charset="0"/>
                <a:cs typeface="Calibri" pitchFamily="34" charset="0"/>
              </a:rPr>
              <a:t> countries </a:t>
            </a:r>
            <a:r>
              <a:rPr lang="fr-FR" sz="2800" dirty="0" err="1" smtClean="0">
                <a:latin typeface="Calibri" pitchFamily="34" charset="0"/>
                <a:cs typeface="Calibri" pitchFamily="34" charset="0"/>
              </a:rPr>
              <a:t>will</a:t>
            </a:r>
            <a:r>
              <a:rPr lang="fr-FR" sz="2800" dirty="0" smtClean="0">
                <a:latin typeface="Calibri" pitchFamily="34" charset="0"/>
                <a:cs typeface="Calibri" pitchFamily="34" charset="0"/>
              </a:rPr>
              <a:t> have 3 </a:t>
            </a:r>
            <a:r>
              <a:rPr lang="fr-FR" sz="2800" dirty="0" err="1" smtClean="0">
                <a:latin typeface="Calibri" pitchFamily="34" charset="0"/>
                <a:cs typeface="Calibri" pitchFamily="34" charset="0"/>
              </a:rPr>
              <a:t>problems</a:t>
            </a:r>
            <a:r>
              <a:rPr lang="fr-FR" sz="2800" dirty="0" smtClean="0">
                <a:latin typeface="Calibri" pitchFamily="34" charset="0"/>
                <a:cs typeface="Calibri" pitchFamily="34" charset="0"/>
              </a:rPr>
              <a:t> : </a:t>
            </a:r>
            <a:r>
              <a:rPr lang="fr-FR" sz="2800" dirty="0" err="1" smtClean="0">
                <a:latin typeface="Calibri" pitchFamily="34" charset="0"/>
                <a:cs typeface="Calibri" pitchFamily="34" charset="0"/>
              </a:rPr>
              <a:t>traffic</a:t>
            </a:r>
            <a:r>
              <a:rPr lang="fr-FR" sz="2800" dirty="0" smtClean="0">
                <a:latin typeface="Calibri" pitchFamily="34" charset="0"/>
                <a:cs typeface="Calibri" pitchFamily="34" charset="0"/>
              </a:rPr>
              <a:t>, production and </a:t>
            </a:r>
            <a:r>
              <a:rPr lang="fr-FR" sz="2800" dirty="0" err="1" smtClean="0">
                <a:latin typeface="Calibri" pitchFamily="34" charset="0"/>
                <a:cs typeface="Calibri" pitchFamily="34" charset="0"/>
              </a:rPr>
              <a:t>consumption</a:t>
            </a:r>
            <a:r>
              <a:rPr lang="fr-FR" sz="2800" dirty="0" smtClean="0">
                <a:latin typeface="Calibri" pitchFamily="34" charset="0"/>
                <a:cs typeface="Calibri" pitchFamily="34" charset="0"/>
              </a:rPr>
              <a:t> and </a:t>
            </a:r>
            <a:r>
              <a:rPr lang="fr-FR" sz="2800" dirty="0" err="1" smtClean="0">
                <a:latin typeface="Calibri" pitchFamily="34" charset="0"/>
                <a:cs typeface="Calibri" pitchFamily="34" charset="0"/>
              </a:rPr>
              <a:t>development</a:t>
            </a:r>
            <a:r>
              <a:rPr lang="fr-FR" sz="2800" dirty="0" smtClean="0">
                <a:latin typeface="Calibri" pitchFamily="34" charset="0"/>
                <a:cs typeface="Calibri" pitchFamily="34" charset="0"/>
              </a:rPr>
              <a:t> of </a:t>
            </a:r>
            <a:r>
              <a:rPr lang="fr-FR" sz="2800" dirty="0" err="1" smtClean="0">
                <a:latin typeface="Calibri" pitchFamily="34" charset="0"/>
                <a:cs typeface="Calibri" pitchFamily="34" charset="0"/>
              </a:rPr>
              <a:t>organised</a:t>
            </a:r>
            <a:r>
              <a:rPr lang="fr-FR" sz="2800" dirty="0" smtClean="0">
                <a:latin typeface="Calibri" pitchFamily="34" charset="0"/>
                <a:cs typeface="Calibri" pitchFamily="34" charset="0"/>
              </a:rPr>
              <a:t> crime</a:t>
            </a:r>
          </a:p>
          <a:p>
            <a:pPr>
              <a:buFont typeface="Arial" charset="0"/>
              <a:buNone/>
            </a:pPr>
            <a:endParaRPr lang="en-US" dirty="0" smtClean="0"/>
          </a:p>
        </p:txBody>
      </p:sp>
      <p:sp>
        <p:nvSpPr>
          <p:cNvPr id="5" name="Slide Number Placeholder 4"/>
          <p:cNvSpPr>
            <a:spLocks noGrp="1"/>
          </p:cNvSpPr>
          <p:nvPr>
            <p:ph type="sldNum" sz="quarter" idx="12"/>
          </p:nvPr>
        </p:nvSpPr>
        <p:spPr/>
        <p:txBody>
          <a:bodyPr/>
          <a:lstStyle/>
          <a:p>
            <a:pPr>
              <a:defRPr/>
            </a:pPr>
            <a:fld id="{97608820-25FA-4713-A2AB-4DC21D3FA29D}" type="slidenum">
              <a:rPr lang="en-US"/>
              <a:pPr>
                <a:defRPr/>
              </a:pPr>
              <a:t>17</a:t>
            </a:fld>
            <a:endParaRPr lang="en-US"/>
          </a:p>
        </p:txBody>
      </p:sp>
      <p:sp>
        <p:nvSpPr>
          <p:cNvPr id="17410" name="Title 1"/>
          <p:cNvSpPr>
            <a:spLocks noGrp="1"/>
          </p:cNvSpPr>
          <p:nvPr>
            <p:ph type="title"/>
          </p:nvPr>
        </p:nvSpPr>
        <p:spPr/>
        <p:txBody>
          <a:bodyPr>
            <a:normAutofit/>
          </a:bodyPr>
          <a:lstStyle/>
          <a:p>
            <a:pPr algn="ctr"/>
            <a:r>
              <a:rPr lang="fr-FR" sz="3600" dirty="0" smtClean="0">
                <a:solidFill>
                  <a:schemeClr val="accent1">
                    <a:lumMod val="75000"/>
                  </a:schemeClr>
                </a:solidFill>
                <a:latin typeface="Calibri" pitchFamily="34" charset="0"/>
                <a:cs typeface="Calibri" pitchFamily="34" charset="0"/>
              </a:rPr>
              <a:t>WHAT CONSEQUENCES?</a:t>
            </a:r>
            <a:endParaRPr lang="en-US" sz="3600" dirty="0" smtClean="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rtlCol="0">
            <a:normAutofit fontScale="92500" lnSpcReduction="20000"/>
          </a:bodyPr>
          <a:lstStyle/>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Public </a:t>
            </a:r>
            <a:r>
              <a:rPr lang="fr-FR" dirty="0" err="1" smtClean="0">
                <a:latin typeface="Calibri" pitchFamily="34" charset="0"/>
                <a:cs typeface="Calibri" pitchFamily="34" charset="0"/>
              </a:rPr>
              <a:t>Health</a:t>
            </a:r>
            <a:r>
              <a:rPr lang="fr-FR" dirty="0" smtClean="0">
                <a:latin typeface="Calibri" pitchFamily="34" charset="0"/>
                <a:cs typeface="Calibri" pitchFamily="34" charset="0"/>
              </a:rPr>
              <a:t>, HIV/AIDS and social </a:t>
            </a:r>
            <a:r>
              <a:rPr lang="fr-FR" dirty="0" err="1" smtClean="0">
                <a:latin typeface="Calibri" pitchFamily="34" charset="0"/>
                <a:cs typeface="Calibri" pitchFamily="34" charset="0"/>
              </a:rPr>
              <a:t>problems</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err="1" smtClean="0">
                <a:latin typeface="Calibri" pitchFamily="34" charset="0"/>
                <a:cs typeface="Calibri" pitchFamily="34" charset="0"/>
              </a:rPr>
              <a:t>Human</a:t>
            </a:r>
            <a:r>
              <a:rPr lang="fr-FR" dirty="0" smtClean="0">
                <a:latin typeface="Calibri" pitchFamily="34" charset="0"/>
                <a:cs typeface="Calibri" pitchFamily="34" charset="0"/>
              </a:rPr>
              <a:t> </a:t>
            </a:r>
            <a:r>
              <a:rPr lang="fr-FR" dirty="0" err="1" smtClean="0">
                <a:latin typeface="Calibri" pitchFamily="34" charset="0"/>
                <a:cs typeface="Calibri" pitchFamily="34" charset="0"/>
              </a:rPr>
              <a:t>trafficking</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Security </a:t>
            </a:r>
            <a:r>
              <a:rPr lang="fr-FR" dirty="0" err="1" smtClean="0">
                <a:latin typeface="Calibri" pitchFamily="34" charset="0"/>
                <a:cs typeface="Calibri" pitchFamily="34" charset="0"/>
              </a:rPr>
              <a:t>problems</a:t>
            </a:r>
            <a:r>
              <a:rPr lang="fr-FR" dirty="0" smtClean="0">
                <a:latin typeface="Calibri" pitchFamily="34" charset="0"/>
                <a:cs typeface="Calibri" pitchFamily="34" charset="0"/>
              </a:rPr>
              <a:t> (crime, </a:t>
            </a:r>
            <a:r>
              <a:rPr lang="fr-FR" dirty="0" err="1" smtClean="0">
                <a:latin typeface="Calibri" pitchFamily="34" charset="0"/>
                <a:cs typeface="Calibri" pitchFamily="34" charset="0"/>
              </a:rPr>
              <a:t>violence,conflicts</a:t>
            </a:r>
            <a:r>
              <a:rPr lang="fr-FR" dirty="0" smtClean="0">
                <a:latin typeface="Calibri" pitchFamily="34" charset="0"/>
                <a:cs typeface="Calibri" pitchFamily="34" charset="0"/>
              </a:rPr>
              <a:t>)</a:t>
            </a: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Impact on </a:t>
            </a:r>
            <a:r>
              <a:rPr lang="fr-FR" dirty="0" err="1" smtClean="0">
                <a:latin typeface="Calibri" pitchFamily="34" charset="0"/>
                <a:cs typeface="Calibri" pitchFamily="34" charset="0"/>
              </a:rPr>
              <a:t>governance</a:t>
            </a:r>
            <a:r>
              <a:rPr lang="fr-FR" dirty="0" smtClean="0">
                <a:latin typeface="Calibri" pitchFamily="34" charset="0"/>
                <a:cs typeface="Calibri" pitchFamily="34" charset="0"/>
              </a:rPr>
              <a:t> (corruption </a:t>
            </a:r>
            <a:r>
              <a:rPr lang="fr-FR" dirty="0" err="1" smtClean="0">
                <a:latin typeface="Calibri" pitchFamily="34" charset="0"/>
                <a:cs typeface="Calibri" pitchFamily="34" charset="0"/>
              </a:rPr>
              <a:t>undermining</a:t>
            </a:r>
            <a:r>
              <a:rPr lang="fr-FR" dirty="0" smtClean="0">
                <a:latin typeface="Calibri" pitchFamily="34" charset="0"/>
                <a:cs typeface="Calibri" pitchFamily="34" charset="0"/>
              </a:rPr>
              <a:t> </a:t>
            </a:r>
            <a:r>
              <a:rPr lang="fr-FR" dirty="0" err="1" smtClean="0">
                <a:latin typeface="Calibri" pitchFamily="34" charset="0"/>
                <a:cs typeface="Calibri" pitchFamily="34" charset="0"/>
              </a:rPr>
              <a:t>rule</a:t>
            </a:r>
            <a:r>
              <a:rPr lang="fr-FR" dirty="0" smtClean="0">
                <a:latin typeface="Calibri" pitchFamily="34" charset="0"/>
                <a:cs typeface="Calibri" pitchFamily="34" charset="0"/>
              </a:rPr>
              <a:t> of </a:t>
            </a:r>
            <a:r>
              <a:rPr lang="fr-FR" dirty="0" err="1" smtClean="0">
                <a:latin typeface="Calibri" pitchFamily="34" charset="0"/>
                <a:cs typeface="Calibri" pitchFamily="34" charset="0"/>
              </a:rPr>
              <a:t>law</a:t>
            </a:r>
            <a:r>
              <a:rPr lang="fr-FR" dirty="0" smtClean="0">
                <a:latin typeface="Calibri" pitchFamily="34" charset="0"/>
                <a:cs typeface="Calibri" pitchFamily="34" charset="0"/>
              </a:rPr>
              <a:t>) and </a:t>
            </a:r>
            <a:r>
              <a:rPr lang="fr-FR" dirty="0" err="1" smtClean="0">
                <a:latin typeface="Calibri" pitchFamily="34" charset="0"/>
                <a:cs typeface="Calibri" pitchFamily="34" charset="0"/>
              </a:rPr>
              <a:t>political</a:t>
            </a:r>
            <a:r>
              <a:rPr lang="fr-FR" dirty="0" smtClean="0">
                <a:latin typeface="Calibri" pitchFamily="34" charset="0"/>
                <a:cs typeface="Calibri" pitchFamily="34" charset="0"/>
              </a:rPr>
              <a:t> </a:t>
            </a:r>
            <a:r>
              <a:rPr lang="fr-FR" dirty="0" err="1" smtClean="0">
                <a:latin typeface="Calibri" pitchFamily="34" charset="0"/>
                <a:cs typeface="Calibri" pitchFamily="34" charset="0"/>
              </a:rPr>
              <a:t>stability</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err="1" smtClean="0">
                <a:latin typeface="Calibri" pitchFamily="34" charset="0"/>
                <a:cs typeface="Calibri" pitchFamily="34" charset="0"/>
              </a:rPr>
              <a:t>Negative</a:t>
            </a:r>
            <a:r>
              <a:rPr lang="fr-FR" dirty="0" smtClean="0">
                <a:latin typeface="Calibri" pitchFamily="34" charset="0"/>
                <a:cs typeface="Calibri" pitchFamily="34" charset="0"/>
              </a:rPr>
              <a:t> </a:t>
            </a:r>
            <a:r>
              <a:rPr lang="fr-FR" dirty="0" err="1" smtClean="0">
                <a:latin typeface="Calibri" pitchFamily="34" charset="0"/>
                <a:cs typeface="Calibri" pitchFamily="34" charset="0"/>
              </a:rPr>
              <a:t>Economic</a:t>
            </a:r>
            <a:r>
              <a:rPr lang="fr-FR" dirty="0" smtClean="0">
                <a:latin typeface="Calibri" pitchFamily="34" charset="0"/>
                <a:cs typeface="Calibri" pitchFamily="34" charset="0"/>
              </a:rPr>
              <a:t> impact (</a:t>
            </a:r>
            <a:r>
              <a:rPr lang="fr-FR" dirty="0" err="1" smtClean="0">
                <a:latin typeface="Calibri" pitchFamily="34" charset="0"/>
                <a:cs typeface="Calibri" pitchFamily="34" charset="0"/>
              </a:rPr>
              <a:t>unexplained</a:t>
            </a:r>
            <a:r>
              <a:rPr lang="fr-FR" dirty="0" smtClean="0">
                <a:latin typeface="Calibri" pitchFamily="34" charset="0"/>
                <a:cs typeface="Calibri" pitchFamily="34" charset="0"/>
              </a:rPr>
              <a:t> </a:t>
            </a:r>
            <a:r>
              <a:rPr lang="fr-FR" dirty="0" err="1" smtClean="0">
                <a:latin typeface="Calibri" pitchFamily="34" charset="0"/>
                <a:cs typeface="Calibri" pitchFamily="34" charset="0"/>
              </a:rPr>
              <a:t>high</a:t>
            </a:r>
            <a:r>
              <a:rPr lang="fr-FR" dirty="0" smtClean="0">
                <a:latin typeface="Calibri" pitchFamily="34" charset="0"/>
                <a:cs typeface="Calibri" pitchFamily="34" charset="0"/>
              </a:rPr>
              <a:t> influx of money ) </a:t>
            </a: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Corruption and money </a:t>
            </a:r>
            <a:r>
              <a:rPr lang="fr-FR" dirty="0" err="1" smtClean="0">
                <a:latin typeface="Calibri" pitchFamily="34" charset="0"/>
                <a:cs typeface="Calibri" pitchFamily="34" charset="0"/>
              </a:rPr>
              <a:t>laundering</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Agriculture (</a:t>
            </a:r>
            <a:r>
              <a:rPr lang="fr-FR" dirty="0" err="1" smtClean="0">
                <a:latin typeface="Calibri" pitchFamily="34" charset="0"/>
                <a:cs typeface="Calibri" pitchFamily="34" charset="0"/>
              </a:rPr>
              <a:t>cultivation</a:t>
            </a:r>
            <a:r>
              <a:rPr lang="fr-FR" dirty="0" smtClean="0">
                <a:latin typeface="Calibri" pitchFamily="34" charset="0"/>
                <a:cs typeface="Calibri" pitchFamily="34" charset="0"/>
              </a:rPr>
              <a:t> of </a:t>
            </a:r>
            <a:r>
              <a:rPr lang="fr-FR" dirty="0" err="1" smtClean="0">
                <a:latin typeface="Calibri" pitchFamily="34" charset="0"/>
                <a:cs typeface="Calibri" pitchFamily="34" charset="0"/>
              </a:rPr>
              <a:t>hashish</a:t>
            </a:r>
            <a:r>
              <a:rPr lang="fr-FR" dirty="0" smtClean="0">
                <a:latin typeface="Calibri" pitchFamily="34" charset="0"/>
                <a:cs typeface="Calibri" pitchFamily="34" charset="0"/>
              </a:rPr>
              <a:t> more profitable </a:t>
            </a:r>
            <a:r>
              <a:rPr lang="fr-FR" dirty="0" err="1" smtClean="0">
                <a:latin typeface="Calibri" pitchFamily="34" charset="0"/>
                <a:cs typeface="Calibri" pitchFamily="34" charset="0"/>
              </a:rPr>
              <a:t>than</a:t>
            </a:r>
            <a:r>
              <a:rPr lang="fr-FR" dirty="0" smtClean="0">
                <a:latin typeface="Calibri" pitchFamily="34" charset="0"/>
                <a:cs typeface="Calibri" pitchFamily="34" charset="0"/>
              </a:rPr>
              <a:t> </a:t>
            </a:r>
            <a:r>
              <a:rPr lang="fr-FR" dirty="0" err="1" smtClean="0">
                <a:latin typeface="Calibri" pitchFamily="34" charset="0"/>
                <a:cs typeface="Calibri" pitchFamily="34" charset="0"/>
              </a:rPr>
              <a:t>food</a:t>
            </a:r>
            <a:r>
              <a:rPr lang="fr-FR" dirty="0" smtClean="0">
                <a:latin typeface="Calibri" pitchFamily="34" charset="0"/>
                <a:cs typeface="Calibri" pitchFamily="34" charset="0"/>
              </a:rPr>
              <a:t> </a:t>
            </a:r>
            <a:r>
              <a:rPr lang="fr-FR" dirty="0" err="1" smtClean="0">
                <a:latin typeface="Calibri" pitchFamily="34" charset="0"/>
                <a:cs typeface="Calibri" pitchFamily="34" charset="0"/>
              </a:rPr>
              <a:t>crops</a:t>
            </a:r>
            <a:r>
              <a:rPr lang="fr-FR" dirty="0" smtClean="0">
                <a:latin typeface="Calibri" pitchFamily="34" charset="0"/>
                <a:cs typeface="Calibri" pitchFamily="34" charset="0"/>
              </a:rPr>
              <a:t>)</a:t>
            </a:r>
          </a:p>
          <a:p>
            <a:pPr fontAlgn="auto">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08F9A967-43C3-414D-A7F6-C0672ED7EEED}" type="slidenum">
              <a:rPr lang="en-US"/>
              <a:pPr>
                <a:defRPr/>
              </a:pPr>
              <a:t>18</a:t>
            </a:fld>
            <a:endParaRPr lang="en-US"/>
          </a:p>
        </p:txBody>
      </p:sp>
      <p:sp>
        <p:nvSpPr>
          <p:cNvPr id="18434"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WHAT CONSEQUENCES?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pPr algn="just"/>
            <a:r>
              <a:rPr lang="fr-FR" dirty="0" err="1" smtClean="0">
                <a:latin typeface="Calibri" pitchFamily="34" charset="0"/>
                <a:cs typeface="Calibri" pitchFamily="34" charset="0"/>
              </a:rPr>
              <a:t>Increase</a:t>
            </a:r>
            <a:r>
              <a:rPr lang="fr-FR" dirty="0" smtClean="0">
                <a:latin typeface="Calibri" pitchFamily="34" charset="0"/>
                <a:cs typeface="Calibri" pitchFamily="34" charset="0"/>
              </a:rPr>
              <a:t> of a new class of entrepreneurs (marketing </a:t>
            </a:r>
            <a:r>
              <a:rPr lang="fr-FR" dirty="0" err="1" smtClean="0">
                <a:latin typeface="Calibri" pitchFamily="34" charset="0"/>
                <a:cs typeface="Calibri" pitchFamily="34" charset="0"/>
              </a:rPr>
              <a:t>cocaine</a:t>
            </a:r>
            <a:r>
              <a:rPr lang="fr-FR" dirty="0" smtClean="0">
                <a:latin typeface="Calibri" pitchFamily="34" charset="0"/>
                <a:cs typeface="Calibri" pitchFamily="34" charset="0"/>
              </a:rPr>
              <a:t> and cannabis)</a:t>
            </a:r>
          </a:p>
          <a:p>
            <a:pPr algn="just"/>
            <a:endParaRPr lang="fr-FR" dirty="0" smtClean="0">
              <a:latin typeface="Calibri" pitchFamily="34" charset="0"/>
              <a:cs typeface="Calibri" pitchFamily="34" charset="0"/>
            </a:endParaRPr>
          </a:p>
          <a:p>
            <a:pPr algn="just"/>
            <a:r>
              <a:rPr lang="fr-FR" dirty="0" smtClean="0">
                <a:latin typeface="Calibri" pitchFamily="34" charset="0"/>
                <a:cs typeface="Calibri" pitchFamily="34" charset="0"/>
              </a:rPr>
              <a:t>The countries </a:t>
            </a:r>
            <a:r>
              <a:rPr lang="fr-FR" dirty="0" err="1" smtClean="0">
                <a:latin typeface="Calibri" pitchFamily="34" charset="0"/>
                <a:cs typeface="Calibri" pitchFamily="34" charset="0"/>
              </a:rPr>
              <a:t>that</a:t>
            </a:r>
            <a:r>
              <a:rPr lang="fr-FR" dirty="0" smtClean="0">
                <a:latin typeface="Calibri" pitchFamily="34" charset="0"/>
                <a:cs typeface="Calibri" pitchFamily="34" charset="0"/>
              </a:rPr>
              <a:t> </a:t>
            </a:r>
            <a:r>
              <a:rPr lang="fr-FR" dirty="0" err="1" smtClean="0">
                <a:latin typeface="Calibri" pitchFamily="34" charset="0"/>
                <a:cs typeface="Calibri" pitchFamily="34" charset="0"/>
              </a:rPr>
              <a:t>will</a:t>
            </a:r>
            <a:r>
              <a:rPr lang="fr-FR" dirty="0" smtClean="0">
                <a:latin typeface="Calibri" pitchFamily="34" charset="0"/>
                <a:cs typeface="Calibri" pitchFamily="34" charset="0"/>
              </a:rPr>
              <a:t> </a:t>
            </a:r>
            <a:r>
              <a:rPr lang="fr-FR" dirty="0" err="1" smtClean="0">
                <a:latin typeface="Calibri" pitchFamily="34" charset="0"/>
                <a:cs typeface="Calibri" pitchFamily="34" charset="0"/>
              </a:rPr>
              <a:t>be</a:t>
            </a:r>
            <a:r>
              <a:rPr lang="fr-FR" dirty="0" smtClean="0">
                <a:latin typeface="Calibri" pitchFamily="34" charset="0"/>
                <a:cs typeface="Calibri" pitchFamily="34" charset="0"/>
              </a:rPr>
              <a:t> more </a:t>
            </a:r>
            <a:r>
              <a:rPr lang="fr-FR" dirty="0" err="1" smtClean="0">
                <a:latin typeface="Calibri" pitchFamily="34" charset="0"/>
                <a:cs typeface="Calibri" pitchFamily="34" charset="0"/>
              </a:rPr>
              <a:t>subject</a:t>
            </a:r>
            <a:r>
              <a:rPr lang="fr-FR" dirty="0" smtClean="0">
                <a:latin typeface="Calibri" pitchFamily="34" charset="0"/>
                <a:cs typeface="Calibri" pitchFamily="34" charset="0"/>
              </a:rPr>
              <a:t> to </a:t>
            </a:r>
            <a:r>
              <a:rPr lang="fr-FR" dirty="0" err="1" smtClean="0">
                <a:latin typeface="Calibri" pitchFamily="34" charset="0"/>
                <a:cs typeface="Calibri" pitchFamily="34" charset="0"/>
              </a:rPr>
              <a:t>drug</a:t>
            </a:r>
            <a:r>
              <a:rPr lang="fr-FR" dirty="0" smtClean="0">
                <a:latin typeface="Calibri" pitchFamily="34" charset="0"/>
                <a:cs typeface="Calibri" pitchFamily="34" charset="0"/>
              </a:rPr>
              <a:t> </a:t>
            </a:r>
            <a:r>
              <a:rPr lang="fr-FR" dirty="0" err="1" smtClean="0">
                <a:latin typeface="Calibri" pitchFamily="34" charset="0"/>
                <a:cs typeface="Calibri" pitchFamily="34" charset="0"/>
              </a:rPr>
              <a:t>trafficking</a:t>
            </a:r>
            <a:r>
              <a:rPr lang="fr-FR" dirty="0" smtClean="0">
                <a:latin typeface="Calibri" pitchFamily="34" charset="0"/>
                <a:cs typeface="Calibri" pitchFamily="34" charset="0"/>
              </a:rPr>
              <a:t> are </a:t>
            </a:r>
            <a:r>
              <a:rPr lang="fr-FR" dirty="0" err="1" smtClean="0">
                <a:latin typeface="Calibri" pitchFamily="34" charset="0"/>
                <a:cs typeface="Calibri" pitchFamily="34" charset="0"/>
              </a:rPr>
              <a:t>those</a:t>
            </a:r>
            <a:r>
              <a:rPr lang="fr-FR" dirty="0" smtClean="0">
                <a:latin typeface="Calibri" pitchFamily="34" charset="0"/>
                <a:cs typeface="Calibri" pitchFamily="34" charset="0"/>
              </a:rPr>
              <a:t> </a:t>
            </a:r>
            <a:r>
              <a:rPr lang="fr-FR" dirty="0" err="1" smtClean="0">
                <a:latin typeface="Calibri" pitchFamily="34" charset="0"/>
                <a:cs typeface="Calibri" pitchFamily="34" charset="0"/>
              </a:rPr>
              <a:t>already</a:t>
            </a:r>
            <a:r>
              <a:rPr lang="fr-FR" dirty="0" smtClean="0">
                <a:latin typeface="Calibri" pitchFamily="34" charset="0"/>
                <a:cs typeface="Calibri" pitchFamily="34" charset="0"/>
              </a:rPr>
              <a:t> </a:t>
            </a:r>
            <a:r>
              <a:rPr lang="fr-FR" dirty="0" err="1" smtClean="0">
                <a:latin typeface="Calibri" pitchFamily="34" charset="0"/>
                <a:cs typeface="Calibri" pitchFamily="34" charset="0"/>
              </a:rPr>
              <a:t>affected</a:t>
            </a:r>
            <a:r>
              <a:rPr lang="fr-FR" dirty="0" smtClean="0">
                <a:latin typeface="Calibri" pitchFamily="34" charset="0"/>
                <a:cs typeface="Calibri" pitchFamily="34" charset="0"/>
              </a:rPr>
              <a:t> by </a:t>
            </a:r>
            <a:r>
              <a:rPr lang="fr-FR" dirty="0" err="1" smtClean="0">
                <a:latin typeface="Calibri" pitchFamily="34" charset="0"/>
                <a:cs typeface="Calibri" pitchFamily="34" charset="0"/>
              </a:rPr>
              <a:t>conflicts</a:t>
            </a:r>
            <a:r>
              <a:rPr lang="fr-FR" dirty="0" smtClean="0">
                <a:latin typeface="Calibri" pitchFamily="34" charset="0"/>
                <a:cs typeface="Calibri" pitchFamily="34" charset="0"/>
              </a:rPr>
              <a:t> and </a:t>
            </a:r>
            <a:r>
              <a:rPr lang="fr-FR" dirty="0" err="1" smtClean="0">
                <a:latin typeface="Calibri" pitchFamily="34" charset="0"/>
                <a:cs typeface="Calibri" pitchFamily="34" charset="0"/>
              </a:rPr>
              <a:t>economic</a:t>
            </a:r>
            <a:r>
              <a:rPr lang="fr-FR" dirty="0" smtClean="0">
                <a:latin typeface="Calibri" pitchFamily="34" charset="0"/>
                <a:cs typeface="Calibri" pitchFamily="34" charset="0"/>
              </a:rPr>
              <a:t> crises. </a:t>
            </a:r>
            <a:r>
              <a:rPr lang="fr-FR" dirty="0" err="1" smtClean="0">
                <a:latin typeface="Calibri" pitchFamily="34" charset="0"/>
                <a:cs typeface="Calibri" pitchFamily="34" charset="0"/>
              </a:rPr>
              <a:t>They</a:t>
            </a:r>
            <a:r>
              <a:rPr lang="fr-FR" dirty="0" smtClean="0">
                <a:latin typeface="Calibri" pitchFamily="34" charset="0"/>
                <a:cs typeface="Calibri" pitchFamily="34" charset="0"/>
              </a:rPr>
              <a:t> are a fertile </a:t>
            </a:r>
            <a:r>
              <a:rPr lang="fr-FR" dirty="0" err="1" smtClean="0">
                <a:latin typeface="Calibri" pitchFamily="34" charset="0"/>
                <a:cs typeface="Calibri" pitchFamily="34" charset="0"/>
              </a:rPr>
              <a:t>ground</a:t>
            </a:r>
            <a:r>
              <a:rPr lang="fr-FR" dirty="0" smtClean="0">
                <a:latin typeface="Calibri" pitchFamily="34" charset="0"/>
                <a:cs typeface="Calibri" pitchFamily="34" charset="0"/>
              </a:rPr>
              <a:t> for </a:t>
            </a:r>
            <a:r>
              <a:rPr lang="fr-FR" dirty="0" err="1" smtClean="0">
                <a:latin typeface="Calibri" pitchFamily="34" charset="0"/>
                <a:cs typeface="Calibri" pitchFamily="34" charset="0"/>
              </a:rPr>
              <a:t>criminal</a:t>
            </a:r>
            <a:r>
              <a:rPr lang="fr-FR" dirty="0" smtClean="0">
                <a:latin typeface="Calibri" pitchFamily="34" charset="0"/>
                <a:cs typeface="Calibri" pitchFamily="34" charset="0"/>
              </a:rPr>
              <a:t> organisations</a:t>
            </a:r>
          </a:p>
          <a:p>
            <a:pPr algn="just"/>
            <a:endParaRPr lang="fr-FR" dirty="0" smtClean="0">
              <a:latin typeface="Calibri" pitchFamily="34" charset="0"/>
              <a:cs typeface="Calibri" pitchFamily="34" charset="0"/>
            </a:endParaRPr>
          </a:p>
          <a:p>
            <a:pPr algn="just"/>
            <a:r>
              <a:rPr lang="fr-FR" dirty="0" err="1" smtClean="0">
                <a:latin typeface="Calibri" pitchFamily="34" charset="0"/>
                <a:cs typeface="Calibri" pitchFamily="34" charset="0"/>
              </a:rPr>
              <a:t>Increased</a:t>
            </a:r>
            <a:r>
              <a:rPr lang="fr-FR" dirty="0" smtClean="0">
                <a:latin typeface="Calibri" pitchFamily="34" charset="0"/>
                <a:cs typeface="Calibri" pitchFamily="34" charset="0"/>
              </a:rPr>
              <a:t> </a:t>
            </a:r>
            <a:r>
              <a:rPr lang="fr-FR" dirty="0" err="1" smtClean="0">
                <a:latin typeface="Calibri" pitchFamily="34" charset="0"/>
                <a:cs typeface="Calibri" pitchFamily="34" charset="0"/>
              </a:rPr>
              <a:t>organised</a:t>
            </a:r>
            <a:r>
              <a:rPr lang="fr-FR" dirty="0" smtClean="0">
                <a:latin typeface="Calibri" pitchFamily="34" charset="0"/>
                <a:cs typeface="Calibri" pitchFamily="34" charset="0"/>
              </a:rPr>
              <a:t> crime networks </a:t>
            </a:r>
          </a:p>
          <a:p>
            <a:endParaRPr lang="en-US" dirty="0" smtClean="0"/>
          </a:p>
        </p:txBody>
      </p:sp>
      <p:sp>
        <p:nvSpPr>
          <p:cNvPr id="5" name="Slide Number Placeholder 4"/>
          <p:cNvSpPr>
            <a:spLocks noGrp="1"/>
          </p:cNvSpPr>
          <p:nvPr>
            <p:ph type="sldNum" sz="quarter" idx="12"/>
          </p:nvPr>
        </p:nvSpPr>
        <p:spPr/>
        <p:txBody>
          <a:bodyPr/>
          <a:lstStyle/>
          <a:p>
            <a:pPr>
              <a:defRPr/>
            </a:pPr>
            <a:fld id="{BAE07323-6BF6-4266-B3B2-6C3999947FDE}" type="slidenum">
              <a:rPr lang="en-US"/>
              <a:pPr>
                <a:defRPr/>
              </a:pPr>
              <a:t>19</a:t>
            </a:fld>
            <a:endParaRPr lang="en-US"/>
          </a:p>
        </p:txBody>
      </p:sp>
      <p:sp>
        <p:nvSpPr>
          <p:cNvPr id="19458"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WHAT CONSEQUENCES?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1905001"/>
            <a:ext cx="8229600" cy="3810000"/>
          </a:xfrm>
        </p:spPr>
        <p:txBody>
          <a:bodyPr/>
          <a:lstStyle/>
          <a:p>
            <a:pPr algn="just"/>
            <a:r>
              <a:rPr lang="fr-FR" dirty="0" smtClean="0">
                <a:latin typeface="Calibri" pitchFamily="34" charset="0"/>
                <a:cs typeface="Calibri" pitchFamily="34" charset="0"/>
              </a:rPr>
              <a:t>West </a:t>
            </a:r>
            <a:r>
              <a:rPr lang="fr-FR" dirty="0" err="1" smtClean="0">
                <a:latin typeface="Calibri" pitchFamily="34" charset="0"/>
                <a:cs typeface="Calibri" pitchFamily="34" charset="0"/>
              </a:rPr>
              <a:t>Africa</a:t>
            </a:r>
            <a:r>
              <a:rPr lang="fr-FR" dirty="0" smtClean="0">
                <a:latin typeface="Calibri" pitchFamily="34" charset="0"/>
                <a:cs typeface="Calibri" pitchFamily="34" charset="0"/>
              </a:rPr>
              <a:t> has </a:t>
            </a:r>
            <a:r>
              <a:rPr lang="fr-FR" dirty="0" err="1" smtClean="0">
                <a:latin typeface="Calibri" pitchFamily="34" charset="0"/>
                <a:cs typeface="Calibri" pitchFamily="34" charset="0"/>
              </a:rPr>
              <a:t>become</a:t>
            </a:r>
            <a:r>
              <a:rPr lang="fr-FR" dirty="0" smtClean="0">
                <a:latin typeface="Calibri" pitchFamily="34" charset="0"/>
                <a:cs typeface="Calibri" pitchFamily="34" charset="0"/>
              </a:rPr>
              <a:t> a hub for </a:t>
            </a:r>
            <a:r>
              <a:rPr lang="fr-FR" dirty="0" err="1" smtClean="0">
                <a:latin typeface="Calibri" pitchFamily="34" charset="0"/>
                <a:cs typeface="Calibri" pitchFamily="34" charset="0"/>
              </a:rPr>
              <a:t>cocaine</a:t>
            </a:r>
            <a:r>
              <a:rPr lang="fr-FR" dirty="0" smtClean="0">
                <a:latin typeface="Calibri" pitchFamily="34" charset="0"/>
                <a:cs typeface="Calibri" pitchFamily="34" charset="0"/>
              </a:rPr>
              <a:t> </a:t>
            </a:r>
            <a:r>
              <a:rPr lang="fr-FR" dirty="0" err="1" smtClean="0">
                <a:latin typeface="Calibri" pitchFamily="34" charset="0"/>
                <a:cs typeface="Calibri" pitchFamily="34" charset="0"/>
              </a:rPr>
              <a:t>trafficking</a:t>
            </a:r>
            <a:r>
              <a:rPr lang="fr-FR" dirty="0" smtClean="0">
                <a:latin typeface="Calibri" pitchFamily="34" charset="0"/>
                <a:cs typeface="Calibri" pitchFamily="34" charset="0"/>
              </a:rPr>
              <a:t> </a:t>
            </a:r>
            <a:r>
              <a:rPr lang="fr-FR" dirty="0" err="1" smtClean="0">
                <a:latin typeface="Calibri" pitchFamily="34" charset="0"/>
                <a:cs typeface="Calibri" pitchFamily="34" charset="0"/>
              </a:rPr>
              <a:t>from</a:t>
            </a:r>
            <a:r>
              <a:rPr lang="fr-FR" dirty="0" smtClean="0">
                <a:latin typeface="Calibri" pitchFamily="34" charset="0"/>
                <a:cs typeface="Calibri" pitchFamily="34" charset="0"/>
              </a:rPr>
              <a:t> South </a:t>
            </a:r>
            <a:r>
              <a:rPr lang="fr-FR" dirty="0" err="1" smtClean="0">
                <a:latin typeface="Calibri" pitchFamily="34" charset="0"/>
                <a:cs typeface="Calibri" pitchFamily="34" charset="0"/>
              </a:rPr>
              <a:t>America</a:t>
            </a:r>
            <a:r>
              <a:rPr lang="fr-FR" dirty="0" smtClean="0">
                <a:latin typeface="Calibri" pitchFamily="34" charset="0"/>
                <a:cs typeface="Calibri" pitchFamily="34" charset="0"/>
              </a:rPr>
              <a:t> to Europe</a:t>
            </a:r>
          </a:p>
          <a:p>
            <a:pPr>
              <a:buFont typeface="Arial" charset="0"/>
              <a:buNone/>
            </a:pPr>
            <a:endParaRPr lang="fr-FR" dirty="0" smtClean="0">
              <a:latin typeface="Calibri" pitchFamily="34" charset="0"/>
              <a:cs typeface="Calibri" pitchFamily="34" charset="0"/>
            </a:endParaRPr>
          </a:p>
          <a:p>
            <a:pPr algn="just"/>
            <a:r>
              <a:rPr lang="fr-FR" dirty="0" smtClean="0">
                <a:latin typeface="Calibri" pitchFamily="34" charset="0"/>
                <a:cs typeface="Calibri" pitchFamily="34" charset="0"/>
              </a:rPr>
              <a:t>West </a:t>
            </a:r>
            <a:r>
              <a:rPr lang="fr-FR" dirty="0" err="1" smtClean="0">
                <a:latin typeface="Calibri" pitchFamily="34" charset="0"/>
                <a:cs typeface="Calibri" pitchFamily="34" charset="0"/>
              </a:rPr>
              <a:t>African</a:t>
            </a:r>
            <a:r>
              <a:rPr lang="fr-FR" dirty="0" smtClean="0">
                <a:latin typeface="Calibri" pitchFamily="34" charset="0"/>
                <a:cs typeface="Calibri" pitchFamily="34" charset="0"/>
              </a:rPr>
              <a:t> international </a:t>
            </a:r>
            <a:r>
              <a:rPr lang="fr-FR" dirty="0" err="1" smtClean="0">
                <a:latin typeface="Calibri" pitchFamily="34" charset="0"/>
                <a:cs typeface="Calibri" pitchFamily="34" charset="0"/>
              </a:rPr>
              <a:t>airports</a:t>
            </a:r>
            <a:r>
              <a:rPr lang="fr-FR" dirty="0" smtClean="0">
                <a:latin typeface="Calibri" pitchFamily="34" charset="0"/>
                <a:cs typeface="Calibri" pitchFamily="34" charset="0"/>
              </a:rPr>
              <a:t> have </a:t>
            </a:r>
            <a:r>
              <a:rPr lang="fr-FR" dirty="0" err="1" smtClean="0">
                <a:latin typeface="Calibri" pitchFamily="34" charset="0"/>
                <a:cs typeface="Calibri" pitchFamily="34" charset="0"/>
              </a:rPr>
              <a:t>become</a:t>
            </a:r>
            <a:r>
              <a:rPr lang="fr-FR" dirty="0" smtClean="0">
                <a:latin typeface="Calibri" pitchFamily="34" charset="0"/>
                <a:cs typeface="Calibri" pitchFamily="34" charset="0"/>
              </a:rPr>
              <a:t> major redistribution exit points </a:t>
            </a:r>
            <a:r>
              <a:rPr lang="fr-FR" dirty="0" err="1" smtClean="0">
                <a:latin typeface="Calibri" pitchFamily="34" charset="0"/>
                <a:cs typeface="Calibri" pitchFamily="34" charset="0"/>
              </a:rPr>
              <a:t>towards</a:t>
            </a:r>
            <a:r>
              <a:rPr lang="fr-FR" dirty="0" smtClean="0">
                <a:latin typeface="Calibri" pitchFamily="34" charset="0"/>
                <a:cs typeface="Calibri" pitchFamily="34" charset="0"/>
              </a:rPr>
              <a:t> the new </a:t>
            </a:r>
            <a:r>
              <a:rPr lang="fr-FR" dirty="0" err="1" smtClean="0">
                <a:latin typeface="Calibri" pitchFamily="34" charset="0"/>
                <a:cs typeface="Calibri" pitchFamily="34" charset="0"/>
              </a:rPr>
              <a:t>cocaine</a:t>
            </a:r>
            <a:r>
              <a:rPr lang="fr-FR" dirty="0" smtClean="0">
                <a:latin typeface="Calibri" pitchFamily="34" charset="0"/>
                <a:cs typeface="Calibri" pitchFamily="34" charset="0"/>
              </a:rPr>
              <a:t> </a:t>
            </a:r>
            <a:r>
              <a:rPr lang="fr-FR" dirty="0" err="1" smtClean="0">
                <a:latin typeface="Calibri" pitchFamily="34" charset="0"/>
                <a:cs typeface="Calibri" pitchFamily="34" charset="0"/>
              </a:rPr>
              <a:t>markets</a:t>
            </a:r>
            <a:r>
              <a:rPr lang="fr-FR" dirty="0" smtClean="0">
                <a:latin typeface="Calibri" pitchFamily="34" charset="0"/>
                <a:cs typeface="Calibri" pitchFamily="34" charset="0"/>
              </a:rPr>
              <a:t> of Europe, South </a:t>
            </a:r>
            <a:r>
              <a:rPr lang="fr-FR" dirty="0" err="1" smtClean="0">
                <a:latin typeface="Calibri" pitchFamily="34" charset="0"/>
                <a:cs typeface="Calibri" pitchFamily="34" charset="0"/>
              </a:rPr>
              <a:t>Africa</a:t>
            </a:r>
            <a:r>
              <a:rPr lang="fr-FR" dirty="0" smtClean="0">
                <a:latin typeface="Calibri" pitchFamily="34" charset="0"/>
                <a:cs typeface="Calibri" pitchFamily="34" charset="0"/>
              </a:rPr>
              <a:t> and the Middle East</a:t>
            </a:r>
          </a:p>
          <a:p>
            <a:endParaRPr lang="en-US" dirty="0" smtClean="0"/>
          </a:p>
        </p:txBody>
      </p:sp>
      <p:sp>
        <p:nvSpPr>
          <p:cNvPr id="5" name="Slide Number Placeholder 4"/>
          <p:cNvSpPr>
            <a:spLocks noGrp="1"/>
          </p:cNvSpPr>
          <p:nvPr>
            <p:ph type="sldNum" sz="quarter" idx="12"/>
          </p:nvPr>
        </p:nvSpPr>
        <p:spPr/>
        <p:txBody>
          <a:bodyPr/>
          <a:lstStyle/>
          <a:p>
            <a:pPr>
              <a:defRPr/>
            </a:pPr>
            <a:fld id="{7EE2A2A5-37FA-453F-8FAA-45C358A90F0C}" type="slidenum">
              <a:rPr lang="en-US"/>
              <a:pPr>
                <a:defRPr/>
              </a:pPr>
              <a:t>2</a:t>
            </a:fld>
            <a:endParaRPr lang="en-US"/>
          </a:p>
        </p:txBody>
      </p:sp>
      <p:sp>
        <p:nvSpPr>
          <p:cNvPr id="6146"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PRESENT SITUATION</a:t>
            </a:r>
          </a:p>
        </p:txBody>
      </p:sp>
    </p:spTree>
    <p:extLst>
      <p:ext uri="{BB962C8B-B14F-4D97-AF65-F5344CB8AC3E}">
        <p14:creationId xmlns:p14="http://schemas.microsoft.com/office/powerpoint/2010/main" xmlns="" val="3460923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lgn="just" fontAlgn="auto">
              <a:lnSpc>
                <a:spcPct val="90000"/>
              </a:lnSpc>
              <a:spcAft>
                <a:spcPts val="0"/>
              </a:spcAft>
              <a:buFont typeface="Arial" pitchFamily="34" charset="0"/>
              <a:buNone/>
              <a:defRPr/>
            </a:pPr>
            <a:endParaRPr lang="fr-FR" sz="2800" dirty="0" smtClean="0">
              <a:latin typeface="Calibri" pitchFamily="34" charset="0"/>
              <a:cs typeface="Calibri" pitchFamily="34" charset="0"/>
            </a:endParaRPr>
          </a:p>
          <a:p>
            <a:pPr fontAlgn="auto">
              <a:spcAft>
                <a:spcPts val="0"/>
              </a:spcAft>
              <a:buFont typeface="Wingdings" pitchFamily="2" charset="2"/>
              <a:buChar char="Ø"/>
              <a:defRPr/>
            </a:pPr>
            <a:r>
              <a:rPr lang="fr-CA" sz="2800" dirty="0" smtClean="0">
                <a:latin typeface="Calibri" pitchFamily="34" charset="0"/>
                <a:cs typeface="Calibri" pitchFamily="34" charset="0"/>
              </a:rPr>
              <a:t>Adoption in 2008 of the </a:t>
            </a:r>
            <a:r>
              <a:rPr lang="fr-CA" sz="2800" b="1" dirty="0" smtClean="0">
                <a:latin typeface="Calibri" pitchFamily="34" charset="0"/>
                <a:cs typeface="Calibri" pitchFamily="34" charset="0"/>
              </a:rPr>
              <a:t>ECOWAS </a:t>
            </a:r>
            <a:r>
              <a:rPr lang="fr-CA" sz="2800" b="1" dirty="0" err="1">
                <a:latin typeface="Calibri" pitchFamily="34" charset="0"/>
                <a:cs typeface="Calibri" pitchFamily="34" charset="0"/>
              </a:rPr>
              <a:t>R</a:t>
            </a:r>
            <a:r>
              <a:rPr lang="fr-CA" sz="2800" b="1" dirty="0" err="1" smtClean="0">
                <a:latin typeface="Calibri" pitchFamily="34" charset="0"/>
                <a:cs typeface="Calibri" pitchFamily="34" charset="0"/>
              </a:rPr>
              <a:t>egional</a:t>
            </a:r>
            <a:r>
              <a:rPr lang="fr-CA" sz="2800" b="1" dirty="0" smtClean="0">
                <a:latin typeface="Calibri" pitchFamily="34" charset="0"/>
                <a:cs typeface="Calibri" pitchFamily="34" charset="0"/>
              </a:rPr>
              <a:t> Action </a:t>
            </a:r>
            <a:r>
              <a:rPr lang="fr-CA" sz="2800" b="1" dirty="0">
                <a:latin typeface="Calibri" pitchFamily="34" charset="0"/>
                <a:cs typeface="Calibri" pitchFamily="34" charset="0"/>
              </a:rPr>
              <a:t>P</a:t>
            </a:r>
            <a:r>
              <a:rPr lang="fr-CA" sz="2800" b="1" dirty="0" smtClean="0">
                <a:latin typeface="Calibri" pitchFamily="34" charset="0"/>
                <a:cs typeface="Calibri" pitchFamily="34" charset="0"/>
              </a:rPr>
              <a:t>lan </a:t>
            </a:r>
            <a:r>
              <a:rPr lang="fr-CA" sz="2800" b="1" dirty="0" err="1" smtClean="0">
                <a:latin typeface="Calibri" pitchFamily="34" charset="0"/>
                <a:cs typeface="Calibri" pitchFamily="34" charset="0"/>
              </a:rPr>
              <a:t>against</a:t>
            </a:r>
            <a:r>
              <a:rPr lang="fr-CA" sz="2800" b="1" dirty="0" smtClean="0">
                <a:latin typeface="Calibri" pitchFamily="34" charset="0"/>
                <a:cs typeface="Calibri" pitchFamily="34" charset="0"/>
              </a:rPr>
              <a:t> </a:t>
            </a:r>
            <a:r>
              <a:rPr lang="fr-CA" sz="2800" b="1" dirty="0" err="1" smtClean="0">
                <a:latin typeface="Calibri" pitchFamily="34" charset="0"/>
                <a:cs typeface="Calibri" pitchFamily="34" charset="0"/>
              </a:rPr>
              <a:t>Illicit</a:t>
            </a:r>
            <a:r>
              <a:rPr lang="fr-CA" sz="2800" b="1" dirty="0" smtClean="0">
                <a:latin typeface="Calibri" pitchFamily="34" charset="0"/>
                <a:cs typeface="Calibri" pitchFamily="34" charset="0"/>
              </a:rPr>
              <a:t> </a:t>
            </a:r>
            <a:r>
              <a:rPr lang="fr-CA" sz="2800" b="1" dirty="0">
                <a:latin typeface="Calibri" pitchFamily="34" charset="0"/>
                <a:cs typeface="Calibri" pitchFamily="34" charset="0"/>
              </a:rPr>
              <a:t>D</a:t>
            </a:r>
            <a:r>
              <a:rPr lang="fr-CA" sz="2800" b="1" dirty="0" smtClean="0">
                <a:latin typeface="Calibri" pitchFamily="34" charset="0"/>
                <a:cs typeface="Calibri" pitchFamily="34" charset="0"/>
              </a:rPr>
              <a:t>rug </a:t>
            </a:r>
            <a:r>
              <a:rPr lang="fr-CA" sz="2800" b="1" dirty="0" err="1">
                <a:latin typeface="Calibri" pitchFamily="34" charset="0"/>
                <a:cs typeface="Calibri" pitchFamily="34" charset="0"/>
              </a:rPr>
              <a:t>T</a:t>
            </a:r>
            <a:r>
              <a:rPr lang="fr-CA" sz="2800" b="1" dirty="0" err="1" smtClean="0">
                <a:latin typeface="Calibri" pitchFamily="34" charset="0"/>
                <a:cs typeface="Calibri" pitchFamily="34" charset="0"/>
              </a:rPr>
              <a:t>rafficking</a:t>
            </a:r>
            <a:r>
              <a:rPr lang="fr-CA" sz="2800" b="1" dirty="0" smtClean="0">
                <a:latin typeface="Calibri" pitchFamily="34" charset="0"/>
                <a:cs typeface="Calibri" pitchFamily="34" charset="0"/>
              </a:rPr>
              <a:t>, Abuse and </a:t>
            </a:r>
            <a:r>
              <a:rPr lang="fr-CA" sz="2800" b="1" dirty="0" err="1">
                <a:latin typeface="Calibri" pitchFamily="34" charset="0"/>
                <a:cs typeface="Calibri" pitchFamily="34" charset="0"/>
              </a:rPr>
              <a:t>O</a:t>
            </a:r>
            <a:r>
              <a:rPr lang="fr-CA" sz="2800" b="1" dirty="0" err="1" smtClean="0">
                <a:latin typeface="Calibri" pitchFamily="34" charset="0"/>
                <a:cs typeface="Calibri" pitchFamily="34" charset="0"/>
              </a:rPr>
              <a:t>rganised</a:t>
            </a:r>
            <a:r>
              <a:rPr lang="fr-CA" sz="2800" b="1" dirty="0" smtClean="0">
                <a:latin typeface="Calibri" pitchFamily="34" charset="0"/>
                <a:cs typeface="Calibri" pitchFamily="34" charset="0"/>
              </a:rPr>
              <a:t> Crimes</a:t>
            </a:r>
            <a:r>
              <a:rPr lang="fr-CA" sz="2800" dirty="0" smtClean="0">
                <a:latin typeface="Calibri" pitchFamily="34" charset="0"/>
                <a:cs typeface="Calibri" pitchFamily="34" charset="0"/>
              </a:rPr>
              <a:t> by ECOWAS </a:t>
            </a:r>
            <a:r>
              <a:rPr lang="fr-CA" sz="2800" dirty="0" err="1">
                <a:latin typeface="Calibri" pitchFamily="34" charset="0"/>
                <a:cs typeface="Calibri" pitchFamily="34" charset="0"/>
              </a:rPr>
              <a:t>H</a:t>
            </a:r>
            <a:r>
              <a:rPr lang="fr-CA" sz="2800" dirty="0" err="1" smtClean="0">
                <a:latin typeface="Calibri" pitchFamily="34" charset="0"/>
                <a:cs typeface="Calibri" pitchFamily="34" charset="0"/>
              </a:rPr>
              <a:t>eads</a:t>
            </a:r>
            <a:r>
              <a:rPr lang="fr-CA" sz="2800" dirty="0" smtClean="0">
                <a:latin typeface="Calibri" pitchFamily="34" charset="0"/>
                <a:cs typeface="Calibri" pitchFamily="34" charset="0"/>
              </a:rPr>
              <a:t> of State and </a:t>
            </a:r>
            <a:r>
              <a:rPr lang="fr-CA" sz="2800" dirty="0" err="1">
                <a:latin typeface="Calibri" pitchFamily="34" charset="0"/>
                <a:cs typeface="Calibri" pitchFamily="34" charset="0"/>
              </a:rPr>
              <a:t>G</a:t>
            </a:r>
            <a:r>
              <a:rPr lang="fr-CA" sz="2800" dirty="0" err="1" smtClean="0">
                <a:latin typeface="Calibri" pitchFamily="34" charset="0"/>
                <a:cs typeface="Calibri" pitchFamily="34" charset="0"/>
              </a:rPr>
              <a:t>overnment</a:t>
            </a:r>
            <a:endParaRPr lang="fr-CA" sz="2800" dirty="0" smtClean="0">
              <a:latin typeface="Calibri" pitchFamily="34" charset="0"/>
              <a:cs typeface="Calibri" pitchFamily="34" charset="0"/>
            </a:endParaRPr>
          </a:p>
          <a:p>
            <a:pPr fontAlgn="auto">
              <a:spcAft>
                <a:spcPts val="0"/>
              </a:spcAft>
              <a:buFont typeface="Arial" pitchFamily="34" charset="0"/>
              <a:buChar char="•"/>
              <a:defRPr/>
            </a:pPr>
            <a:endParaRPr lang="fr-CA" sz="2800" dirty="0" smtClean="0">
              <a:latin typeface="Calibri" pitchFamily="34" charset="0"/>
              <a:cs typeface="Calibri" pitchFamily="34" charset="0"/>
            </a:endParaRPr>
          </a:p>
          <a:p>
            <a:pPr>
              <a:buFont typeface="Wingdings" pitchFamily="2" charset="2"/>
              <a:buChar char="Ø"/>
              <a:defRPr/>
            </a:pPr>
            <a:r>
              <a:rPr lang="fr-CA" sz="2800" b="1" dirty="0" smtClean="0">
                <a:latin typeface="Calibri" pitchFamily="34" charset="0"/>
                <a:cs typeface="Calibri" pitchFamily="34" charset="0"/>
              </a:rPr>
              <a:t>A </a:t>
            </a:r>
            <a:r>
              <a:rPr lang="fr-CA" sz="2800" b="1" dirty="0" err="1" smtClean="0">
                <a:latin typeface="Calibri" pitchFamily="34" charset="0"/>
                <a:cs typeface="Calibri" pitchFamily="34" charset="0"/>
              </a:rPr>
              <a:t>Political</a:t>
            </a:r>
            <a:r>
              <a:rPr lang="fr-CA" sz="2800" b="1" dirty="0" smtClean="0">
                <a:latin typeface="Calibri" pitchFamily="34" charset="0"/>
                <a:cs typeface="Calibri" pitchFamily="34" charset="0"/>
              </a:rPr>
              <a:t> </a:t>
            </a:r>
            <a:r>
              <a:rPr lang="fr-CA" sz="2800" b="1" dirty="0" err="1" smtClean="0">
                <a:latin typeface="Calibri" pitchFamily="34" charset="0"/>
                <a:cs typeface="Calibri" pitchFamily="34" charset="0"/>
              </a:rPr>
              <a:t>Declaration</a:t>
            </a:r>
            <a:r>
              <a:rPr lang="fr-CA" sz="2800" b="1" dirty="0" smtClean="0">
                <a:latin typeface="Calibri" pitchFamily="34" charset="0"/>
                <a:cs typeface="Calibri" pitchFamily="34" charset="0"/>
              </a:rPr>
              <a:t>  </a:t>
            </a:r>
            <a:r>
              <a:rPr lang="fr-CA" sz="2800" b="1" dirty="0" err="1">
                <a:latin typeface="Calibri" pitchFamily="34" charset="0"/>
                <a:cs typeface="Calibri" pitchFamily="34" charset="0"/>
              </a:rPr>
              <a:t>a</a:t>
            </a:r>
            <a:r>
              <a:rPr lang="fr-CA" sz="2800" b="1" dirty="0" err="1" smtClean="0">
                <a:latin typeface="Calibri" pitchFamily="34" charset="0"/>
                <a:cs typeface="Calibri" pitchFamily="34" charset="0"/>
              </a:rPr>
              <a:t>gainst</a:t>
            </a:r>
            <a:r>
              <a:rPr lang="fr-CA" sz="2800" b="1" dirty="0" smtClean="0">
                <a:latin typeface="Calibri" pitchFamily="34" charset="0"/>
                <a:cs typeface="Calibri" pitchFamily="34" charset="0"/>
              </a:rPr>
              <a:t> </a:t>
            </a:r>
            <a:r>
              <a:rPr lang="fr-CA" sz="2800" b="1" dirty="0" err="1" smtClean="0">
                <a:latin typeface="Calibri" pitchFamily="34" charset="0"/>
                <a:cs typeface="Calibri" pitchFamily="34" charset="0"/>
              </a:rPr>
              <a:t>Illicit</a:t>
            </a:r>
            <a:r>
              <a:rPr lang="fr-CA" sz="2800" b="1" dirty="0" smtClean="0">
                <a:latin typeface="Calibri" pitchFamily="34" charset="0"/>
                <a:cs typeface="Calibri" pitchFamily="34" charset="0"/>
              </a:rPr>
              <a:t> Drug </a:t>
            </a:r>
            <a:r>
              <a:rPr lang="fr-CA" sz="2800" b="1" dirty="0" err="1" smtClean="0">
                <a:latin typeface="Calibri" pitchFamily="34" charset="0"/>
                <a:cs typeface="Calibri" pitchFamily="34" charset="0"/>
              </a:rPr>
              <a:t>Trafficking</a:t>
            </a:r>
            <a:r>
              <a:rPr lang="fr-CA" sz="2800" b="1" dirty="0" smtClean="0">
                <a:latin typeface="Calibri" pitchFamily="34" charset="0"/>
                <a:cs typeface="Calibri" pitchFamily="34" charset="0"/>
              </a:rPr>
              <a:t>, Abuse And </a:t>
            </a:r>
            <a:r>
              <a:rPr lang="fr-CA" sz="2800" b="1" dirty="0" err="1" smtClean="0">
                <a:latin typeface="Calibri" pitchFamily="34" charset="0"/>
                <a:cs typeface="Calibri" pitchFamily="34" charset="0"/>
              </a:rPr>
              <a:t>Organised</a:t>
            </a:r>
            <a:r>
              <a:rPr lang="fr-CA" sz="2800" b="1" dirty="0" smtClean="0">
                <a:latin typeface="Calibri" pitchFamily="34" charset="0"/>
                <a:cs typeface="Calibri" pitchFamily="34" charset="0"/>
              </a:rPr>
              <a:t> Crimes </a:t>
            </a:r>
            <a:r>
              <a:rPr lang="fr-CA" sz="2800" dirty="0" smtClean="0">
                <a:latin typeface="Calibri" pitchFamily="34" charset="0"/>
                <a:cs typeface="Calibri" pitchFamily="34" charset="0"/>
              </a:rPr>
              <a:t> </a:t>
            </a:r>
            <a:r>
              <a:rPr lang="fr-CA" sz="2800" dirty="0" err="1" smtClean="0">
                <a:latin typeface="Calibri" pitchFamily="34" charset="0"/>
                <a:cs typeface="Calibri" pitchFamily="34" charset="0"/>
              </a:rPr>
              <a:t>was</a:t>
            </a:r>
            <a:r>
              <a:rPr lang="fr-CA" sz="2800" dirty="0" smtClean="0">
                <a:latin typeface="Calibri" pitchFamily="34" charset="0"/>
                <a:cs typeface="Calibri" pitchFamily="34" charset="0"/>
              </a:rPr>
              <a:t> </a:t>
            </a:r>
            <a:r>
              <a:rPr lang="fr-CA" sz="2800" dirty="0" err="1" smtClean="0">
                <a:latin typeface="Calibri" pitchFamily="34" charset="0"/>
                <a:cs typeface="Calibri" pitchFamily="34" charset="0"/>
              </a:rPr>
              <a:t>also</a:t>
            </a:r>
            <a:r>
              <a:rPr lang="fr-CA" sz="2800" dirty="0" smtClean="0">
                <a:latin typeface="Calibri" pitchFamily="34" charset="0"/>
                <a:cs typeface="Calibri" pitchFamily="34" charset="0"/>
              </a:rPr>
              <a:t> </a:t>
            </a:r>
            <a:r>
              <a:rPr lang="fr-CA" sz="2800" dirty="0" err="1" smtClean="0">
                <a:latin typeface="Calibri" pitchFamily="34" charset="0"/>
                <a:cs typeface="Calibri" pitchFamily="34" charset="0"/>
              </a:rPr>
              <a:t>adopted</a:t>
            </a:r>
            <a:r>
              <a:rPr lang="fr-CA" sz="2800" dirty="0" smtClean="0">
                <a:latin typeface="Calibri" pitchFamily="34" charset="0"/>
                <a:cs typeface="Calibri" pitchFamily="34" charset="0"/>
              </a:rPr>
              <a:t> in 2008 </a:t>
            </a:r>
            <a:r>
              <a:rPr lang="fr-CA" sz="2800" dirty="0">
                <a:latin typeface="Calibri" pitchFamily="34" charset="0"/>
                <a:cs typeface="Calibri" pitchFamily="34" charset="0"/>
              </a:rPr>
              <a:t>by ECOWAS </a:t>
            </a:r>
            <a:r>
              <a:rPr lang="fr-CA" sz="2800" dirty="0" err="1">
                <a:latin typeface="Calibri" pitchFamily="34" charset="0"/>
                <a:cs typeface="Calibri" pitchFamily="34" charset="0"/>
              </a:rPr>
              <a:t>Heads</a:t>
            </a:r>
            <a:r>
              <a:rPr lang="fr-CA" sz="2800" dirty="0">
                <a:latin typeface="Calibri" pitchFamily="34" charset="0"/>
                <a:cs typeface="Calibri" pitchFamily="34" charset="0"/>
              </a:rPr>
              <a:t> of State and </a:t>
            </a:r>
            <a:r>
              <a:rPr lang="fr-CA" sz="2800" dirty="0" err="1">
                <a:latin typeface="Calibri" pitchFamily="34" charset="0"/>
                <a:cs typeface="Calibri" pitchFamily="34" charset="0"/>
              </a:rPr>
              <a:t>Government</a:t>
            </a:r>
            <a:endParaRPr lang="fr-CA" sz="2800" dirty="0">
              <a:latin typeface="Calibri" pitchFamily="34" charset="0"/>
              <a:cs typeface="Calibri" pitchFamily="34" charset="0"/>
            </a:endParaRPr>
          </a:p>
          <a:p>
            <a:pPr>
              <a:buFont typeface="Wingdings" pitchFamily="2" charset="2"/>
              <a:buChar char="Ø"/>
              <a:defRPr/>
            </a:pPr>
            <a:endParaRPr lang="fr-CA" dirty="0" smtClean="0"/>
          </a:p>
          <a:p>
            <a:pPr fontAlgn="auto">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160A2C20-5578-44AF-94B0-F15A0EC5079D}" type="slidenum">
              <a:rPr lang="en-US"/>
              <a:pPr>
                <a:defRPr/>
              </a:pPr>
              <a:t>20</a:t>
            </a:fld>
            <a:endParaRPr lang="en-US"/>
          </a:p>
        </p:txBody>
      </p:sp>
      <p:sp>
        <p:nvSpPr>
          <p:cNvPr id="20482"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ECOWAS RESPONSE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1600200"/>
            <a:ext cx="8229600" cy="4800600"/>
          </a:xfrm>
        </p:spPr>
        <p:txBody>
          <a:bodyPr>
            <a:normAutofit/>
          </a:bodyPr>
          <a:lstStyle/>
          <a:p>
            <a:pPr algn="just"/>
            <a:endParaRPr lang="en-US" sz="2800" dirty="0" smtClean="0"/>
          </a:p>
          <a:p>
            <a:pPr algn="just"/>
            <a:r>
              <a:rPr lang="en-US" sz="3200" dirty="0" smtClean="0">
                <a:latin typeface="Calibri" pitchFamily="34" charset="0"/>
                <a:cs typeface="Calibri" pitchFamily="34" charset="0"/>
              </a:rPr>
              <a:t>ECOWAS Operational Plan on Illicit Drug Trafficking, Organized Crime and Drug Abuse in West Africa (2009 – 2012) was formulated</a:t>
            </a:r>
          </a:p>
          <a:p>
            <a:pPr marL="109728" indent="0" algn="just">
              <a:buNone/>
            </a:pPr>
            <a:endParaRPr lang="en-US" sz="3200" dirty="0" smtClean="0">
              <a:latin typeface="Calibri" pitchFamily="34" charset="0"/>
              <a:cs typeface="Calibri" pitchFamily="34" charset="0"/>
            </a:endParaRPr>
          </a:p>
          <a:p>
            <a:pPr algn="just"/>
            <a:r>
              <a:rPr lang="en-US" sz="3200" dirty="0" smtClean="0">
                <a:latin typeface="Calibri" pitchFamily="34" charset="0"/>
                <a:cs typeface="Calibri" pitchFamily="34" charset="0"/>
              </a:rPr>
              <a:t>The activities to be carried out under this Plan are financed by the EU Commission </a:t>
            </a:r>
          </a:p>
          <a:p>
            <a:pPr marL="109728" indent="0" algn="just">
              <a:buNone/>
            </a:pPr>
            <a:endParaRPr lang="en-US" sz="2800" dirty="0" smtClean="0"/>
          </a:p>
        </p:txBody>
      </p:sp>
      <p:sp>
        <p:nvSpPr>
          <p:cNvPr id="6" name="Slide Number Placeholder 5"/>
          <p:cNvSpPr>
            <a:spLocks noGrp="1"/>
          </p:cNvSpPr>
          <p:nvPr>
            <p:ph type="sldNum" sz="quarter" idx="12"/>
          </p:nvPr>
        </p:nvSpPr>
        <p:spPr/>
        <p:txBody>
          <a:bodyPr/>
          <a:lstStyle/>
          <a:p>
            <a:pPr>
              <a:defRPr/>
            </a:pPr>
            <a:fld id="{96FA55D9-B118-4B4C-8AD7-B0029B15B030}" type="slidenum">
              <a:rPr lang="en-US"/>
              <a:pPr>
                <a:defRPr/>
              </a:pPr>
              <a:t>21</a:t>
            </a:fld>
            <a:endParaRPr lang="en-US"/>
          </a:p>
        </p:txBody>
      </p:sp>
      <p:sp>
        <p:nvSpPr>
          <p:cNvPr id="21506" name="Title 1"/>
          <p:cNvSpPr>
            <a:spLocks noGrp="1"/>
          </p:cNvSpPr>
          <p:nvPr>
            <p:ph type="title"/>
          </p:nvPr>
        </p:nvSpPr>
        <p:spPr/>
        <p:txBody>
          <a:bodyPr>
            <a:noAutofit/>
          </a:bodyPr>
          <a:lstStyle/>
          <a:p>
            <a:pPr algn="ctr"/>
            <a:r>
              <a:rPr lang="en-US" sz="3200" b="1" dirty="0" smtClean="0">
                <a:solidFill>
                  <a:schemeClr val="accent1">
                    <a:lumMod val="75000"/>
                  </a:schemeClr>
                </a:solidFill>
                <a:latin typeface="Calibri" pitchFamily="34" charset="0"/>
                <a:cs typeface="Calibri" pitchFamily="34" charset="0"/>
              </a:rPr>
              <a:t>ECOWAS ACTION PLAN AGAINST DRUG TRAFFICKING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25000" lnSpcReduction="20000"/>
          </a:bodyPr>
          <a:lstStyle/>
          <a:p>
            <a:pPr algn="ctr" fontAlgn="auto">
              <a:spcAft>
                <a:spcPts val="0"/>
              </a:spcAft>
              <a:buFont typeface="Arial" pitchFamily="34" charset="0"/>
              <a:buNone/>
              <a:defRPr/>
            </a:pPr>
            <a:r>
              <a:rPr lang="en-US" sz="11200" b="1" dirty="0" smtClean="0">
                <a:latin typeface="Calibri" pitchFamily="34" charset="0"/>
                <a:cs typeface="Calibri" pitchFamily="34" charset="0"/>
              </a:rPr>
              <a:t>5 THEMATIC AREAS</a:t>
            </a:r>
            <a:endParaRPr lang="en-GB" sz="11200" b="1" dirty="0" smtClean="0">
              <a:latin typeface="Calibri" pitchFamily="34" charset="0"/>
              <a:cs typeface="Calibri" pitchFamily="34" charset="0"/>
            </a:endParaRPr>
          </a:p>
          <a:p>
            <a:pPr algn="just" fontAlgn="auto">
              <a:spcAft>
                <a:spcPts val="0"/>
              </a:spcAft>
              <a:buFont typeface="Arial" pitchFamily="34" charset="0"/>
              <a:buChar char="•"/>
              <a:defRPr/>
            </a:pPr>
            <a:endParaRPr lang="en-GB" sz="6400" b="1" dirty="0" smtClean="0">
              <a:latin typeface="Calibri" pitchFamily="34" charset="0"/>
              <a:cs typeface="Calibri" pitchFamily="34" charset="0"/>
            </a:endParaRPr>
          </a:p>
          <a:p>
            <a:pPr algn="just">
              <a:buFont typeface="Wingdings" pitchFamily="2" charset="2"/>
              <a:buChar char="Ø"/>
              <a:defRPr/>
            </a:pPr>
            <a:r>
              <a:rPr lang="en-GB" sz="11200" dirty="0" smtClean="0">
                <a:latin typeface="Calibri" pitchFamily="34" charset="0"/>
                <a:cs typeface="Calibri" pitchFamily="34" charset="0"/>
              </a:rPr>
              <a:t>Mobilisation of ECOWAS Political Leadership and need for allocation of adequate national budget by Member States for Preventing and Combating Illicit Drug Trafficking, Related Organised </a:t>
            </a:r>
            <a:r>
              <a:rPr lang="en-GB" sz="11200" dirty="0">
                <a:latin typeface="Calibri" pitchFamily="34" charset="0"/>
                <a:cs typeface="Calibri" pitchFamily="34" charset="0"/>
              </a:rPr>
              <a:t>Crimes </a:t>
            </a:r>
            <a:r>
              <a:rPr lang="en-GB" sz="11200" dirty="0" smtClean="0">
                <a:latin typeface="Calibri" pitchFamily="34" charset="0"/>
                <a:cs typeface="Calibri" pitchFamily="34" charset="0"/>
              </a:rPr>
              <a:t>and Drug Abuse. </a:t>
            </a:r>
          </a:p>
          <a:p>
            <a:pPr marL="109728" indent="0" algn="just">
              <a:buNone/>
              <a:defRPr/>
            </a:pPr>
            <a:endParaRPr lang="en-GB" sz="11200" dirty="0" smtClean="0">
              <a:latin typeface="Calibri" pitchFamily="34" charset="0"/>
              <a:cs typeface="Calibri" pitchFamily="34" charset="0"/>
            </a:endParaRPr>
          </a:p>
          <a:p>
            <a:pPr algn="just">
              <a:buFont typeface="Wingdings" pitchFamily="2" charset="2"/>
              <a:buChar char="Ø"/>
              <a:defRPr/>
            </a:pPr>
            <a:r>
              <a:rPr lang="en-GB" sz="11200" dirty="0" smtClean="0">
                <a:latin typeface="Calibri" pitchFamily="34" charset="0"/>
                <a:cs typeface="Calibri" pitchFamily="34" charset="0"/>
              </a:rPr>
              <a:t>Effective Law Enforcement and National/Regional Cooperation Against High Level Increase in Illicit Drug Trafficking, Drug Abuse and Organised Crime</a:t>
            </a:r>
          </a:p>
          <a:p>
            <a:pPr algn="just" fontAlgn="auto">
              <a:spcAft>
                <a:spcPts val="0"/>
              </a:spcAft>
              <a:buFont typeface="Arial" pitchFamily="34" charset="0"/>
              <a:buChar char="•"/>
              <a:defRPr/>
            </a:pPr>
            <a:endParaRPr lang="en-GB" sz="11200" dirty="0" smtClean="0">
              <a:latin typeface="Calibri" pitchFamily="34" charset="0"/>
              <a:cs typeface="Calibri" pitchFamily="34" charset="0"/>
            </a:endParaRPr>
          </a:p>
          <a:p>
            <a:pPr fontAlgn="auto">
              <a:spcAft>
                <a:spcPts val="0"/>
              </a:spcAft>
              <a:buFont typeface="Arial" pitchFamily="34" charset="0"/>
              <a:buChar char="•"/>
              <a:defRPr/>
            </a:pPr>
            <a:endParaRPr lang="en-US" sz="11200" b="1" dirty="0" smtClean="0"/>
          </a:p>
          <a:p>
            <a:pPr fontAlgn="auto">
              <a:spcAft>
                <a:spcPts val="0"/>
              </a:spcAft>
              <a:buFont typeface="Arial" pitchFamily="34" charset="0"/>
              <a:buChar char="•"/>
              <a:defRPr/>
            </a:pPr>
            <a:endParaRPr lang="en-GB" sz="9600" b="1" dirty="0" smtClean="0"/>
          </a:p>
          <a:p>
            <a:pPr fontAlgn="auto">
              <a:spcAft>
                <a:spcPts val="0"/>
              </a:spcAft>
              <a:buFont typeface="Arial" pitchFamily="34" charset="0"/>
              <a:buNone/>
              <a:defRPr/>
            </a:pPr>
            <a:endParaRPr lang="en-US" sz="9600" dirty="0" smtClean="0"/>
          </a:p>
          <a:p>
            <a:pPr fontAlgn="auto">
              <a:spcAft>
                <a:spcPts val="0"/>
              </a:spcAft>
              <a:buFont typeface="Arial" pitchFamily="34" charset="0"/>
              <a:buNone/>
              <a:defRPr/>
            </a:pPr>
            <a:r>
              <a:rPr lang="en-GB" sz="9600" dirty="0" smtClean="0"/>
              <a:t/>
            </a:r>
            <a:br>
              <a:rPr lang="en-GB" sz="9600" dirty="0" smtClean="0"/>
            </a:br>
            <a:endParaRPr lang="en-US" dirty="0"/>
          </a:p>
        </p:txBody>
      </p:sp>
      <p:sp>
        <p:nvSpPr>
          <p:cNvPr id="6" name="Slide Number Placeholder 5"/>
          <p:cNvSpPr>
            <a:spLocks noGrp="1"/>
          </p:cNvSpPr>
          <p:nvPr>
            <p:ph type="sldNum" sz="quarter" idx="12"/>
          </p:nvPr>
        </p:nvSpPr>
        <p:spPr/>
        <p:txBody>
          <a:bodyPr/>
          <a:lstStyle/>
          <a:p>
            <a:pPr>
              <a:defRPr/>
            </a:pPr>
            <a:fld id="{EB5F96F3-5A91-4F59-AE72-01D0006DE1FA}" type="slidenum">
              <a:rPr lang="en-US"/>
              <a:pPr>
                <a:defRPr/>
              </a:pPr>
              <a:t>22</a:t>
            </a:fld>
            <a:endParaRPr lang="en-US"/>
          </a:p>
        </p:txBody>
      </p:sp>
      <p:sp>
        <p:nvSpPr>
          <p:cNvPr id="2" name="Title 1"/>
          <p:cNvSpPr>
            <a:spLocks noGrp="1"/>
          </p:cNvSpPr>
          <p:nvPr>
            <p:ph type="title"/>
          </p:nvPr>
        </p:nvSpPr>
        <p:spPr/>
        <p:txBody>
          <a:bodyPr rtlCol="0">
            <a:normAutofit/>
          </a:bodyPr>
          <a:lstStyle/>
          <a:p>
            <a:pPr algn="ctr" fontAlgn="auto">
              <a:spcAft>
                <a:spcPts val="0"/>
              </a:spcAft>
              <a:defRPr/>
            </a:pPr>
            <a:r>
              <a:rPr lang="en-US" sz="3200" dirty="0" smtClean="0">
                <a:solidFill>
                  <a:schemeClr val="accent1">
                    <a:lumMod val="75000"/>
                  </a:schemeClr>
                </a:solidFill>
                <a:latin typeface="Calibri" pitchFamily="34" charset="0"/>
                <a:cs typeface="Calibri" pitchFamily="34" charset="0"/>
              </a:rPr>
              <a:t>ECOWAS ACTION PLAN AGAINST DRUG TRAFFICKING:</a:t>
            </a:r>
            <a:endParaRPr lang="en-US" sz="3200" dirty="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85000" lnSpcReduction="20000"/>
          </a:bodyPr>
          <a:lstStyle/>
          <a:p>
            <a:pPr algn="ctr" fontAlgn="auto">
              <a:spcAft>
                <a:spcPts val="0"/>
              </a:spcAft>
              <a:buFont typeface="Arial" pitchFamily="34" charset="0"/>
              <a:buNone/>
              <a:defRPr/>
            </a:pPr>
            <a:r>
              <a:rPr lang="en-US" b="1" dirty="0" smtClean="0">
                <a:latin typeface="Calibri" pitchFamily="34" charset="0"/>
                <a:cs typeface="Calibri" pitchFamily="34" charset="0"/>
              </a:rPr>
              <a:t>5 THEMATIC AREAS</a:t>
            </a:r>
          </a:p>
          <a:p>
            <a:pPr algn="ctr" fontAlgn="auto">
              <a:spcAft>
                <a:spcPts val="0"/>
              </a:spcAft>
              <a:buFont typeface="Arial" pitchFamily="34" charset="0"/>
              <a:buNone/>
              <a:defRPr/>
            </a:pPr>
            <a:endParaRPr lang="en-US" b="1" dirty="0" smtClean="0">
              <a:latin typeface="Calibri" pitchFamily="34" charset="0"/>
              <a:cs typeface="Calibri" pitchFamily="34" charset="0"/>
            </a:endParaRPr>
          </a:p>
          <a:p>
            <a:pPr fontAlgn="auto">
              <a:spcAft>
                <a:spcPts val="0"/>
              </a:spcAft>
              <a:buFont typeface="Wingdings" pitchFamily="2" charset="2"/>
              <a:buChar char="Ø"/>
              <a:defRPr/>
            </a:pPr>
            <a:r>
              <a:rPr lang="en-GB" sz="3300" dirty="0" smtClean="0">
                <a:latin typeface="Calibri" pitchFamily="34" charset="0"/>
                <a:cs typeface="Calibri" pitchFamily="34" charset="0"/>
              </a:rPr>
              <a:t>Appropriate and adequate Legal Framework for Effective Criminal Justice Administration.</a:t>
            </a:r>
          </a:p>
          <a:p>
            <a:pPr fontAlgn="auto">
              <a:spcAft>
                <a:spcPts val="0"/>
              </a:spcAft>
              <a:buFont typeface="Arial" pitchFamily="34" charset="0"/>
              <a:buNone/>
              <a:defRPr/>
            </a:pPr>
            <a:endParaRPr lang="en-US" dirty="0" smtClean="0">
              <a:latin typeface="Calibri" pitchFamily="34" charset="0"/>
              <a:cs typeface="Calibri" pitchFamily="34" charset="0"/>
            </a:endParaRPr>
          </a:p>
          <a:p>
            <a:pPr fontAlgn="auto">
              <a:spcAft>
                <a:spcPts val="0"/>
              </a:spcAft>
              <a:buFont typeface="Wingdings" pitchFamily="2" charset="2"/>
              <a:buChar char="Ø"/>
              <a:defRPr/>
            </a:pPr>
            <a:r>
              <a:rPr lang="en-US" sz="3300" dirty="0" smtClean="0">
                <a:latin typeface="Calibri" pitchFamily="34" charset="0"/>
                <a:cs typeface="Calibri" pitchFamily="34" charset="0"/>
              </a:rPr>
              <a:t>Facing and Dealing with the Emerging Threats of Increased Drug Abuse and Associated Health and Security Problems.</a:t>
            </a:r>
          </a:p>
          <a:p>
            <a:pPr fontAlgn="auto">
              <a:spcAft>
                <a:spcPts val="0"/>
              </a:spcAft>
              <a:buFont typeface="Arial" pitchFamily="34" charset="0"/>
              <a:buNone/>
              <a:defRPr/>
            </a:pPr>
            <a:endParaRPr lang="en-US" sz="3300" dirty="0" smtClean="0">
              <a:latin typeface="Calibri" pitchFamily="34" charset="0"/>
              <a:cs typeface="Calibri" pitchFamily="34" charset="0"/>
            </a:endParaRPr>
          </a:p>
          <a:p>
            <a:pPr fontAlgn="auto">
              <a:spcAft>
                <a:spcPts val="0"/>
              </a:spcAft>
              <a:buFont typeface="Wingdings" pitchFamily="2" charset="2"/>
              <a:buChar char="Ø"/>
              <a:defRPr/>
            </a:pPr>
            <a:r>
              <a:rPr lang="en-US" sz="3300" dirty="0" smtClean="0">
                <a:latin typeface="Calibri" pitchFamily="34" charset="0"/>
                <a:cs typeface="Calibri" pitchFamily="34" charset="0"/>
              </a:rPr>
              <a:t>Valid and Reliable Data to Assess the Magnitude of the Drug Trafficking and Abuse Problems Affecting the Region on a Sustainable Basis</a:t>
            </a:r>
            <a:endParaRPr lang="en-GB" sz="3300" dirty="0" smtClean="0">
              <a:latin typeface="Calibri" pitchFamily="34" charset="0"/>
              <a:cs typeface="Calibri" pitchFamily="34" charset="0"/>
            </a:endParaRPr>
          </a:p>
          <a:p>
            <a:pPr fontAlgn="auto">
              <a:spcAft>
                <a:spcPts val="0"/>
              </a:spcAft>
              <a:buFont typeface="Arial" pitchFamily="34" charset="0"/>
              <a:buChar char="•"/>
              <a:defRPr/>
            </a:pPr>
            <a:endParaRPr lang="en-US" dirty="0"/>
          </a:p>
        </p:txBody>
      </p:sp>
      <p:sp>
        <p:nvSpPr>
          <p:cNvPr id="6" name="Slide Number Placeholder 5"/>
          <p:cNvSpPr>
            <a:spLocks noGrp="1"/>
          </p:cNvSpPr>
          <p:nvPr>
            <p:ph type="sldNum" sz="quarter" idx="12"/>
          </p:nvPr>
        </p:nvSpPr>
        <p:spPr/>
        <p:txBody>
          <a:bodyPr/>
          <a:lstStyle/>
          <a:p>
            <a:pPr>
              <a:defRPr/>
            </a:pPr>
            <a:fld id="{BF402547-4E72-41E6-9AF3-25A2F5495CB1}" type="slidenum">
              <a:rPr lang="en-US"/>
              <a:pPr>
                <a:defRPr/>
              </a:pPr>
              <a:t>23</a:t>
            </a:fld>
            <a:endParaRPr lang="en-US"/>
          </a:p>
        </p:txBody>
      </p:sp>
      <p:sp>
        <p:nvSpPr>
          <p:cNvPr id="2" name="Title 1"/>
          <p:cNvSpPr>
            <a:spLocks noGrp="1"/>
          </p:cNvSpPr>
          <p:nvPr>
            <p:ph type="title"/>
          </p:nvPr>
        </p:nvSpPr>
        <p:spPr/>
        <p:txBody>
          <a:bodyPr rtlCol="0">
            <a:noAutofit/>
          </a:bodyPr>
          <a:lstStyle/>
          <a:p>
            <a:pPr algn="ctr" fontAlgn="auto">
              <a:spcAft>
                <a:spcPts val="0"/>
              </a:spcAft>
              <a:defRPr/>
            </a:pPr>
            <a:r>
              <a:rPr lang="en-US" sz="3600" dirty="0" smtClean="0">
                <a:solidFill>
                  <a:schemeClr val="accent1">
                    <a:lumMod val="75000"/>
                  </a:schemeClr>
                </a:solidFill>
                <a:latin typeface="Calibri" pitchFamily="34" charset="0"/>
                <a:cs typeface="Calibri" pitchFamily="34" charset="0"/>
              </a:rPr>
              <a:t>ECOWAS ACTION PLAN AGAINST DRUG TRAFFICKING</a:t>
            </a:r>
            <a:endParaRPr lang="en-US" sz="3600" dirty="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40000" lnSpcReduction="20000"/>
          </a:bodyPr>
          <a:lstStyle/>
          <a:p>
            <a:pPr marL="457200" indent="-457200" algn="just" fontAlgn="auto">
              <a:spcAft>
                <a:spcPts val="0"/>
              </a:spcAft>
              <a:buFont typeface="Wingdings" pitchFamily="2" charset="2"/>
              <a:buChar char="Ø"/>
              <a:defRPr/>
            </a:pPr>
            <a:endParaRPr lang="en-GB" sz="5100" dirty="0" smtClean="0">
              <a:latin typeface="Calibri" pitchFamily="34" charset="0"/>
              <a:cs typeface="Calibri" pitchFamily="34" charset="0"/>
            </a:endParaRPr>
          </a:p>
          <a:p>
            <a:pPr marL="457200" indent="-457200" algn="just" fontAlgn="auto">
              <a:spcAft>
                <a:spcPts val="0"/>
              </a:spcAft>
              <a:buFont typeface="Wingdings" pitchFamily="2" charset="2"/>
              <a:buChar char="Ø"/>
              <a:defRPr/>
            </a:pPr>
            <a:r>
              <a:rPr lang="en-GB" sz="5100" dirty="0" smtClean="0">
                <a:latin typeface="Calibri" pitchFamily="34" charset="0"/>
                <a:cs typeface="Calibri" pitchFamily="34" charset="0"/>
              </a:rPr>
              <a:t>The ECOWAS Commission is strengthened for proper coordination and follow-up of the Regional Action Plan at regional and national level</a:t>
            </a:r>
          </a:p>
          <a:p>
            <a:pPr algn="just" fontAlgn="auto">
              <a:spcAft>
                <a:spcPts val="0"/>
              </a:spcAft>
              <a:buFont typeface="Arial" pitchFamily="34" charset="0"/>
              <a:buNone/>
              <a:defRPr/>
            </a:pPr>
            <a:endParaRPr lang="en-GB" sz="5100" dirty="0" smtClean="0">
              <a:latin typeface="Calibri" pitchFamily="34" charset="0"/>
              <a:cs typeface="Calibri" pitchFamily="34" charset="0"/>
            </a:endParaRPr>
          </a:p>
          <a:p>
            <a:pPr marL="514350" indent="-514350" algn="just" fontAlgn="auto">
              <a:spcAft>
                <a:spcPts val="0"/>
              </a:spcAft>
              <a:buFont typeface="Wingdings" pitchFamily="2" charset="2"/>
              <a:buChar char="Ø"/>
              <a:defRPr/>
            </a:pPr>
            <a:r>
              <a:rPr lang="en-GB" sz="5100" dirty="0" smtClean="0">
                <a:latin typeface="Calibri" pitchFamily="34" charset="0"/>
                <a:cs typeface="Calibri" pitchFamily="34" charset="0"/>
              </a:rPr>
              <a:t>Regional and national legal frameworks are revised to better respond to threats posed by illicit drug trafficking and organised crime</a:t>
            </a:r>
          </a:p>
          <a:p>
            <a:pPr marL="514350" indent="-514350" algn="just" fontAlgn="auto">
              <a:spcAft>
                <a:spcPts val="0"/>
              </a:spcAft>
              <a:buFont typeface="Wingdings" pitchFamily="2" charset="2"/>
              <a:buChar char="q"/>
              <a:defRPr/>
            </a:pPr>
            <a:endParaRPr lang="en-GB" sz="5100" dirty="0" smtClean="0">
              <a:latin typeface="Calibri" pitchFamily="34" charset="0"/>
              <a:cs typeface="Calibri" pitchFamily="34" charset="0"/>
            </a:endParaRPr>
          </a:p>
          <a:p>
            <a:pPr marL="514350" indent="-514350" algn="just" fontAlgn="auto">
              <a:spcAft>
                <a:spcPts val="0"/>
              </a:spcAft>
              <a:buFont typeface="Wingdings" pitchFamily="2" charset="2"/>
              <a:buChar char="Ø"/>
              <a:defRPr/>
            </a:pPr>
            <a:r>
              <a:rPr lang="en-GB" sz="5100" dirty="0" smtClean="0">
                <a:latin typeface="Calibri" pitchFamily="34" charset="0"/>
                <a:cs typeface="Calibri" pitchFamily="34" charset="0"/>
              </a:rPr>
              <a:t> The ECOWAS Commission is equipped with adequate instruments and tools, and human resources capacities are strengthened in order to provide effective support to law enforcement organisations/institutions in West Africa</a:t>
            </a:r>
          </a:p>
          <a:p>
            <a:pPr algn="just" fontAlgn="auto">
              <a:spcAft>
                <a:spcPts val="0"/>
              </a:spcAft>
              <a:buFont typeface="Arial" pitchFamily="34" charset="0"/>
              <a:buChar char="•"/>
              <a:defRPr/>
            </a:pPr>
            <a:endParaRPr lang="en-GB" sz="5100" dirty="0" smtClean="0">
              <a:latin typeface="Calibri" pitchFamily="34" charset="0"/>
              <a:cs typeface="Calibri" pitchFamily="34" charset="0"/>
            </a:endParaRPr>
          </a:p>
          <a:p>
            <a:pPr algn="just" fontAlgn="auto">
              <a:spcAft>
                <a:spcPts val="0"/>
              </a:spcAft>
              <a:buFont typeface="Wingdings" pitchFamily="2" charset="2"/>
              <a:buChar char="Ø"/>
              <a:defRPr/>
            </a:pPr>
            <a:r>
              <a:rPr lang="en-GB" sz="5100" dirty="0" smtClean="0">
                <a:latin typeface="Calibri" pitchFamily="34" charset="0"/>
                <a:cs typeface="Calibri" pitchFamily="34" charset="0"/>
              </a:rPr>
              <a:t> The ECOWAS Commission is equipped for collecting data, is able to disseminate reliable information on the magnitude of illicit drug trafficking and abuse problems affecting the region, and can support regional crime prevention activities</a:t>
            </a:r>
            <a:endParaRPr lang="en-US" sz="5100" dirty="0" smtClean="0">
              <a:latin typeface="Calibri" pitchFamily="34" charset="0"/>
              <a:cs typeface="Calibri" pitchFamily="34" charset="0"/>
            </a:endParaRPr>
          </a:p>
          <a:p>
            <a:pPr algn="just" fontAlgn="auto">
              <a:spcAft>
                <a:spcPts val="0"/>
              </a:spcAft>
              <a:buFont typeface="Arial" pitchFamily="34" charset="0"/>
              <a:buChar char="•"/>
              <a:defRPr/>
            </a:pPr>
            <a:endParaRPr lang="en-US" sz="26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D3BE0B9E-EF9D-43D1-9334-CECE6683BA8B}" type="slidenum">
              <a:rPr lang="en-US"/>
              <a:pPr>
                <a:defRPr/>
              </a:pPr>
              <a:t>24</a:t>
            </a:fld>
            <a:endParaRPr lang="en-US"/>
          </a:p>
        </p:txBody>
      </p:sp>
      <p:sp>
        <p:nvSpPr>
          <p:cNvPr id="2" name="Title 1"/>
          <p:cNvSpPr>
            <a:spLocks noGrp="1"/>
          </p:cNvSpPr>
          <p:nvPr>
            <p:ph type="title"/>
          </p:nvPr>
        </p:nvSpPr>
        <p:spPr/>
        <p:txBody>
          <a:bodyPr rtlCol="0">
            <a:noAutofit/>
          </a:bodyPr>
          <a:lstStyle/>
          <a:p>
            <a:pPr algn="ctr" fontAlgn="auto">
              <a:spcAft>
                <a:spcPts val="0"/>
              </a:spcAft>
              <a:defRPr/>
            </a:pPr>
            <a:r>
              <a:rPr lang="en-US" sz="3200" dirty="0" smtClean="0">
                <a:solidFill>
                  <a:schemeClr val="accent1">
                    <a:lumMod val="75000"/>
                  </a:schemeClr>
                </a:solidFill>
                <a:latin typeface="Calibri" pitchFamily="34" charset="0"/>
                <a:cs typeface="Calibri" pitchFamily="34" charset="0"/>
              </a:rPr>
              <a:t>OBJECTVES OF ECOWAS OPERATIONAL PLAN AGAINST DRUG TRAFFICKING</a:t>
            </a:r>
            <a:endParaRPr lang="en-US" sz="3200" dirty="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normAutofit lnSpcReduction="10000"/>
          </a:bodyPr>
          <a:lstStyle/>
          <a:p>
            <a:pPr algn="ctr">
              <a:buFont typeface="Arial" charset="0"/>
              <a:buNone/>
            </a:pPr>
            <a:r>
              <a:rPr lang="en-US" b="1" dirty="0" smtClean="0">
                <a:latin typeface="Calibri" pitchFamily="34" charset="0"/>
                <a:cs typeface="Calibri" pitchFamily="34" charset="0"/>
              </a:rPr>
              <a:t>ECOWAS Commission Activities</a:t>
            </a:r>
          </a:p>
          <a:p>
            <a:pPr algn="ctr">
              <a:buFont typeface="Arial" charset="0"/>
              <a:buNone/>
            </a:pPr>
            <a:endParaRPr lang="en-US" b="1" dirty="0" smtClean="0">
              <a:latin typeface="Calibri" pitchFamily="34" charset="0"/>
              <a:cs typeface="Calibri" pitchFamily="34" charset="0"/>
            </a:endParaRPr>
          </a:p>
          <a:p>
            <a:pPr algn="just"/>
            <a:r>
              <a:rPr lang="en-US" sz="2800" dirty="0" smtClean="0">
                <a:latin typeface="Calibri" pitchFamily="34" charset="0"/>
                <a:cs typeface="Calibri" pitchFamily="34" charset="0"/>
              </a:rPr>
              <a:t>The ECOWAS Commission  in collaboration with INTERPOL successfully organized a Joint Police Simultaneous  Operations in the Benin/Togo/Ghana borders, sea and airports in 2012 in which a total of about 8 tons of illicit drugs were seized.</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Provision of   support to Inter-Ministerial Drug Coordinating Committees in  Member States to enhance capacities  to address the drug menace</a:t>
            </a:r>
          </a:p>
        </p:txBody>
      </p:sp>
      <p:sp>
        <p:nvSpPr>
          <p:cNvPr id="6" name="Slide Number Placeholder 5"/>
          <p:cNvSpPr>
            <a:spLocks noGrp="1"/>
          </p:cNvSpPr>
          <p:nvPr>
            <p:ph type="sldNum" sz="quarter" idx="12"/>
          </p:nvPr>
        </p:nvSpPr>
        <p:spPr/>
        <p:txBody>
          <a:bodyPr/>
          <a:lstStyle/>
          <a:p>
            <a:pPr>
              <a:defRPr/>
            </a:pPr>
            <a:fld id="{79B6E724-693C-4B39-BD99-576A3AAB6179}" type="slidenum">
              <a:rPr lang="en-US"/>
              <a:pPr>
                <a:defRPr/>
              </a:pPr>
              <a:t>25</a:t>
            </a:fld>
            <a:endParaRPr lang="en-US"/>
          </a:p>
        </p:txBody>
      </p:sp>
      <p:sp>
        <p:nvSpPr>
          <p:cNvPr id="27650" name="Title 1"/>
          <p:cNvSpPr>
            <a:spLocks noGrp="1"/>
          </p:cNvSpPr>
          <p:nvPr>
            <p:ph type="title"/>
          </p:nvPr>
        </p:nvSpPr>
        <p:spPr/>
        <p:txBody>
          <a:bodyPr>
            <a:normAutofit/>
          </a:bodyPr>
          <a:lstStyle/>
          <a:p>
            <a:pPr algn="ctr"/>
            <a:r>
              <a:rPr lang="en-US" sz="2800" dirty="0" smtClean="0">
                <a:solidFill>
                  <a:schemeClr val="accent1">
                    <a:lumMod val="75000"/>
                  </a:schemeClr>
                </a:solidFill>
                <a:latin typeface="Calibri" pitchFamily="34" charset="0"/>
                <a:cs typeface="Calibri" pitchFamily="34" charset="0"/>
              </a:rPr>
              <a:t>IMPLEMENTING ECOWAS OPERATIONAL PLAN</a:t>
            </a:r>
          </a:p>
        </p:txBody>
      </p:sp>
    </p:spTree>
    <p:extLst>
      <p:ext uri="{BB962C8B-B14F-4D97-AF65-F5344CB8AC3E}">
        <p14:creationId xmlns:p14="http://schemas.microsoft.com/office/powerpoint/2010/main" xmlns="" val="3856726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normAutofit/>
          </a:bodyPr>
          <a:lstStyle/>
          <a:p>
            <a:pPr algn="ctr">
              <a:buFont typeface="Arial" charset="0"/>
              <a:buNone/>
            </a:pPr>
            <a:r>
              <a:rPr lang="en-GB" b="1" dirty="0" smtClean="0">
                <a:latin typeface="Calibri" pitchFamily="34" charset="0"/>
                <a:cs typeface="Calibri" pitchFamily="34" charset="0"/>
              </a:rPr>
              <a:t>ECOWAS Commission Activities</a:t>
            </a:r>
          </a:p>
          <a:p>
            <a:pPr algn="ctr">
              <a:buFont typeface="Arial" charset="0"/>
              <a:buNone/>
            </a:pPr>
            <a:endParaRPr lang="en-GB" b="1" dirty="0" smtClean="0">
              <a:latin typeface="Calibri" pitchFamily="34" charset="0"/>
              <a:cs typeface="Calibri" pitchFamily="34" charset="0"/>
            </a:endParaRPr>
          </a:p>
          <a:p>
            <a:pPr algn="just"/>
            <a:r>
              <a:rPr lang="en-GB" sz="2800" dirty="0" smtClean="0">
                <a:latin typeface="Calibri" pitchFamily="34" charset="0"/>
                <a:cs typeface="Calibri" pitchFamily="34" charset="0"/>
              </a:rPr>
              <a:t>Revision of Regional and National Legal Frameworks   to better respond to threats posed by illicit drug trafficking and organised crimes.</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Establishment of functional data collection system  on drug abuse and organized crimes trends for planning and advocacy purposes</a:t>
            </a:r>
          </a:p>
        </p:txBody>
      </p:sp>
      <p:sp>
        <p:nvSpPr>
          <p:cNvPr id="6" name="Slide Number Placeholder 5"/>
          <p:cNvSpPr>
            <a:spLocks noGrp="1"/>
          </p:cNvSpPr>
          <p:nvPr>
            <p:ph type="sldNum" sz="quarter" idx="12"/>
          </p:nvPr>
        </p:nvSpPr>
        <p:spPr/>
        <p:txBody>
          <a:bodyPr/>
          <a:lstStyle/>
          <a:p>
            <a:pPr>
              <a:defRPr/>
            </a:pPr>
            <a:fld id="{A6E330C1-4EC8-4F61-9B01-7B363088F8BA}" type="slidenum">
              <a:rPr lang="en-US"/>
              <a:pPr>
                <a:defRPr/>
              </a:pPr>
              <a:t>26</a:t>
            </a:fld>
            <a:endParaRPr lang="en-US"/>
          </a:p>
        </p:txBody>
      </p:sp>
      <p:sp>
        <p:nvSpPr>
          <p:cNvPr id="28674" name="Title 1"/>
          <p:cNvSpPr>
            <a:spLocks noGrp="1"/>
          </p:cNvSpPr>
          <p:nvPr>
            <p:ph type="title"/>
          </p:nvPr>
        </p:nvSpPr>
        <p:spPr/>
        <p:txBody>
          <a:bodyPr>
            <a:normAutofit/>
          </a:bodyPr>
          <a:lstStyle/>
          <a:p>
            <a:pPr algn="ctr"/>
            <a:r>
              <a:rPr lang="en-US" sz="2800" dirty="0" smtClean="0">
                <a:solidFill>
                  <a:schemeClr val="accent1">
                    <a:lumMod val="75000"/>
                  </a:schemeClr>
                </a:solidFill>
                <a:latin typeface="Calibri" pitchFamily="34" charset="0"/>
                <a:cs typeface="Calibri" pitchFamily="34" charset="0"/>
              </a:rPr>
              <a:t>IMPLEMENTING ECOWAS OPERATIONAL PLAN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pPr algn="ctr">
              <a:buFont typeface="Arial" charset="0"/>
              <a:buNone/>
            </a:pPr>
            <a:r>
              <a:rPr lang="en-US" dirty="0" smtClean="0"/>
              <a:t>   </a:t>
            </a:r>
            <a:r>
              <a:rPr lang="en-US" b="1" dirty="0" smtClean="0">
                <a:latin typeface="Calibri" pitchFamily="34" charset="0"/>
                <a:cs typeface="Calibri" pitchFamily="34" charset="0"/>
              </a:rPr>
              <a:t>ECOWAS Commission Activities</a:t>
            </a:r>
          </a:p>
          <a:p>
            <a:pPr algn="just"/>
            <a:endParaRPr lang="en-US" b="1" dirty="0" smtClean="0">
              <a:latin typeface="Calibri" pitchFamily="34" charset="0"/>
              <a:cs typeface="Calibri" pitchFamily="34" charset="0"/>
            </a:endParaRPr>
          </a:p>
          <a:p>
            <a:pPr algn="just"/>
            <a:r>
              <a:rPr lang="en-US" sz="2800" dirty="0" smtClean="0">
                <a:latin typeface="Calibri" pitchFamily="34" charset="0"/>
                <a:cs typeface="Calibri" pitchFamily="34" charset="0"/>
              </a:rPr>
              <a:t>Strengthen the Internal Capacities of the ECOWAS Commission Drug Unit and ensure inter-disciplinary collaboration with the relevant departments of Peace-keeping Operations and Regional Security and Legal Affairs  of the ECOWAS the Commission.</a:t>
            </a:r>
          </a:p>
          <a:p>
            <a:endParaRPr lang="en-US" dirty="0" smtClean="0"/>
          </a:p>
        </p:txBody>
      </p:sp>
      <p:sp>
        <p:nvSpPr>
          <p:cNvPr id="6" name="Slide Number Placeholder 5"/>
          <p:cNvSpPr>
            <a:spLocks noGrp="1"/>
          </p:cNvSpPr>
          <p:nvPr>
            <p:ph type="sldNum" sz="quarter" idx="12"/>
          </p:nvPr>
        </p:nvSpPr>
        <p:spPr/>
        <p:txBody>
          <a:bodyPr/>
          <a:lstStyle/>
          <a:p>
            <a:pPr>
              <a:defRPr/>
            </a:pPr>
            <a:fld id="{878E144F-CD77-4DC2-8E20-9764D9794E53}" type="slidenum">
              <a:rPr lang="en-US"/>
              <a:pPr>
                <a:defRPr/>
              </a:pPr>
              <a:t>27</a:t>
            </a:fld>
            <a:endParaRPr lang="en-US"/>
          </a:p>
        </p:txBody>
      </p:sp>
      <p:sp>
        <p:nvSpPr>
          <p:cNvPr id="26626" name="Title 1"/>
          <p:cNvSpPr>
            <a:spLocks noGrp="1"/>
          </p:cNvSpPr>
          <p:nvPr>
            <p:ph type="title"/>
          </p:nvPr>
        </p:nvSpPr>
        <p:spPr/>
        <p:txBody>
          <a:bodyPr>
            <a:normAutofit/>
          </a:bodyPr>
          <a:lstStyle/>
          <a:p>
            <a:pPr algn="ctr"/>
            <a:r>
              <a:rPr lang="en-US" sz="2800" dirty="0" smtClean="0">
                <a:solidFill>
                  <a:schemeClr val="accent1">
                    <a:lumMod val="75000"/>
                  </a:schemeClr>
                </a:solidFill>
                <a:latin typeface="Calibri" pitchFamily="34" charset="0"/>
                <a:cs typeface="Calibri" pitchFamily="34" charset="0"/>
              </a:rPr>
              <a:t>IMPLEMENTING THE OPERATIONAL PLAN</a:t>
            </a:r>
          </a:p>
        </p:txBody>
      </p:sp>
    </p:spTree>
    <p:extLst>
      <p:ext uri="{BB962C8B-B14F-4D97-AF65-F5344CB8AC3E}">
        <p14:creationId xmlns:p14="http://schemas.microsoft.com/office/powerpoint/2010/main" xmlns="" val="3377042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547872"/>
          </a:xfrm>
        </p:spPr>
        <p:txBody>
          <a:bodyPr rtlCol="0">
            <a:normAutofit fontScale="85000" lnSpcReduction="20000"/>
          </a:bodyPr>
          <a:lstStyle/>
          <a:p>
            <a:pPr marL="109728" indent="0" fontAlgn="auto">
              <a:spcAft>
                <a:spcPts val="0"/>
              </a:spcAft>
              <a:buNone/>
              <a:defRPr/>
            </a:pPr>
            <a:r>
              <a:rPr lang="en-GB" sz="4600" dirty="0" smtClean="0">
                <a:latin typeface="Calibri" pitchFamily="34" charset="0"/>
                <a:cs typeface="Calibri" pitchFamily="34" charset="0"/>
              </a:rPr>
              <a:t>The ECOWAS Commission consistently maintains dialogue and cooperation with relevant United Nations agencies and institutions such as  the UNODC, DPA, DPKO, INTERPOL, and UNOWA on drugs issues, based on their expertise, commitment and mandates. </a:t>
            </a:r>
          </a:p>
          <a:p>
            <a:pPr algn="just" fontAlgn="auto">
              <a:spcAft>
                <a:spcPts val="0"/>
              </a:spcAft>
              <a:buFont typeface="Arial" pitchFamily="34" charset="0"/>
              <a:buChar char="•"/>
              <a:defRPr/>
            </a:pPr>
            <a:endParaRPr lang="en-GB" sz="9600" dirty="0" smtClean="0"/>
          </a:p>
          <a:p>
            <a:pPr fontAlgn="auto">
              <a:spcAft>
                <a:spcPts val="0"/>
              </a:spcAft>
              <a:buFont typeface="Arial" pitchFamily="34" charset="0"/>
              <a:buChar char="•"/>
              <a:defRPr/>
            </a:pPr>
            <a:endParaRPr lang="en-US" dirty="0"/>
          </a:p>
        </p:txBody>
      </p:sp>
      <p:sp>
        <p:nvSpPr>
          <p:cNvPr id="6" name="Slide Number Placeholder 5"/>
          <p:cNvSpPr>
            <a:spLocks noGrp="1"/>
          </p:cNvSpPr>
          <p:nvPr>
            <p:ph type="sldNum" sz="quarter" idx="12"/>
          </p:nvPr>
        </p:nvSpPr>
        <p:spPr/>
        <p:txBody>
          <a:bodyPr/>
          <a:lstStyle/>
          <a:p>
            <a:pPr>
              <a:defRPr/>
            </a:pPr>
            <a:fld id="{45E1533A-FBA4-425A-A452-A5AC9EFB56D1}" type="slidenum">
              <a:rPr lang="en-US"/>
              <a:pPr>
                <a:defRPr/>
              </a:pPr>
              <a:t>28</a:t>
            </a:fld>
            <a:endParaRPr lang="en-US"/>
          </a:p>
        </p:txBody>
      </p:sp>
      <p:sp>
        <p:nvSpPr>
          <p:cNvPr id="29698" name="Title 1"/>
          <p:cNvSpPr>
            <a:spLocks noGrp="1"/>
          </p:cNvSpPr>
          <p:nvPr>
            <p:ph type="title"/>
          </p:nvPr>
        </p:nvSpPr>
        <p:spPr/>
        <p:txBody>
          <a:bodyPr>
            <a:normAutofit/>
          </a:bodyPr>
          <a:lstStyle/>
          <a:p>
            <a:pPr algn="ctr"/>
            <a:r>
              <a:rPr lang="en-US" sz="3200" dirty="0" smtClean="0">
                <a:solidFill>
                  <a:schemeClr val="accent1">
                    <a:lumMod val="75000"/>
                  </a:schemeClr>
                </a:solidFill>
              </a:rPr>
              <a:t>COOPERATION WITH PARTNERS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normAutofit lnSpcReduction="10000"/>
          </a:bodyPr>
          <a:lstStyle/>
          <a:p>
            <a:pPr algn="just">
              <a:buFont typeface="Wingdings" pitchFamily="2" charset="2"/>
              <a:buChar char="Ø"/>
            </a:pPr>
            <a:r>
              <a:rPr lang="en-US" sz="2800" dirty="0" smtClean="0">
                <a:latin typeface="Calibri" pitchFamily="34" charset="0"/>
                <a:cs typeface="Calibri" pitchFamily="34" charset="0"/>
              </a:rPr>
              <a:t>The West Africa Coast Initiative (WACI) with UNODC/ UNOWA/DPA/DPKO and INTERPOL</a:t>
            </a:r>
          </a:p>
          <a:p>
            <a:pPr marL="109728" indent="0" algn="just">
              <a:buNone/>
            </a:pPr>
            <a:endParaRPr lang="en-US" sz="2800" dirty="0" smtClean="0">
              <a:latin typeface="Calibri" pitchFamily="34" charset="0"/>
              <a:cs typeface="Calibri" pitchFamily="34" charset="0"/>
            </a:endParaRPr>
          </a:p>
          <a:p>
            <a:pPr algn="just">
              <a:buFont typeface="Wingdings" pitchFamily="2" charset="2"/>
              <a:buChar char="Ø"/>
            </a:pPr>
            <a:r>
              <a:rPr lang="en-US" sz="2800" dirty="0" smtClean="0">
                <a:latin typeface="Calibri" pitchFamily="34" charset="0"/>
                <a:cs typeface="Calibri" pitchFamily="34" charset="0"/>
              </a:rPr>
              <a:t>Support to Guinea </a:t>
            </a:r>
            <a:r>
              <a:rPr lang="en-US" sz="2800" dirty="0" err="1" smtClean="0">
                <a:latin typeface="Calibri" pitchFamily="34" charset="0"/>
                <a:cs typeface="Calibri" pitchFamily="34" charset="0"/>
              </a:rPr>
              <a:t>Interministerial</a:t>
            </a:r>
            <a:r>
              <a:rPr lang="en-US" sz="2800" dirty="0" smtClean="0">
                <a:latin typeface="Calibri" pitchFamily="34" charset="0"/>
                <a:cs typeface="Calibri" pitchFamily="34" charset="0"/>
              </a:rPr>
              <a:t> Drug Coordination Committee with the support of the Government of Japan</a:t>
            </a:r>
          </a:p>
          <a:p>
            <a:pPr marL="109728" indent="0" algn="just">
              <a:buNone/>
            </a:pP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Establishment of </a:t>
            </a:r>
            <a:r>
              <a:rPr lang="en-US" sz="2800" dirty="0" smtClean="0">
                <a:latin typeface="Calibri" pitchFamily="34" charset="0"/>
                <a:cs typeface="Calibri" pitchFamily="34" charset="0"/>
              </a:rPr>
              <a:t>Trans National Crime Units to enhance national and international coordination and achieve intelligence based investigations.</a:t>
            </a:r>
          </a:p>
          <a:p>
            <a:pPr algn="just"/>
            <a:endParaRPr lang="en-US" sz="2800" dirty="0" smtClean="0"/>
          </a:p>
          <a:p>
            <a:endParaRPr lang="en-US" dirty="0" smtClean="0"/>
          </a:p>
        </p:txBody>
      </p:sp>
      <p:sp>
        <p:nvSpPr>
          <p:cNvPr id="6" name="Slide Number Placeholder 5"/>
          <p:cNvSpPr>
            <a:spLocks noGrp="1"/>
          </p:cNvSpPr>
          <p:nvPr>
            <p:ph type="sldNum" sz="quarter" idx="12"/>
          </p:nvPr>
        </p:nvSpPr>
        <p:spPr/>
        <p:txBody>
          <a:bodyPr/>
          <a:lstStyle/>
          <a:p>
            <a:pPr>
              <a:defRPr/>
            </a:pPr>
            <a:fld id="{B58B369D-D67B-4DCF-A358-70183D73C4EA}" type="slidenum">
              <a:rPr lang="en-US"/>
              <a:pPr>
                <a:defRPr/>
              </a:pPr>
              <a:t>29</a:t>
            </a:fld>
            <a:endParaRPr lang="en-US"/>
          </a:p>
        </p:txBody>
      </p:sp>
      <p:sp>
        <p:nvSpPr>
          <p:cNvPr id="30722" name="Title 1"/>
          <p:cNvSpPr>
            <a:spLocks noGrp="1"/>
          </p:cNvSpPr>
          <p:nvPr>
            <p:ph type="title"/>
          </p:nvPr>
        </p:nvSpPr>
        <p:spPr/>
        <p:txBody>
          <a:bodyPr>
            <a:normAutofit/>
          </a:bodyPr>
          <a:lstStyle/>
          <a:p>
            <a:pPr algn="ctr"/>
            <a:r>
              <a:rPr lang="en-US" sz="2400" b="1" dirty="0" smtClean="0">
                <a:solidFill>
                  <a:schemeClr val="accent1">
                    <a:lumMod val="75000"/>
                  </a:schemeClr>
                </a:solidFill>
              </a:rPr>
              <a:t>COOPERATION WITH PARTNERS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8"/>
          <p:cNvSpPr>
            <a:spLocks noGrp="1"/>
          </p:cNvSpPr>
          <p:nvPr>
            <p:ph type="title"/>
          </p:nvPr>
        </p:nvSpPr>
        <p:spPr>
          <a:xfrm>
            <a:off x="1066800" y="6019800"/>
            <a:ext cx="7924800" cy="838200"/>
          </a:xfrm>
        </p:spPr>
        <p:txBody>
          <a:bodyPr>
            <a:normAutofit fontScale="90000"/>
          </a:bodyPr>
          <a:lstStyle/>
          <a:p>
            <a:pPr eaLnBrk="1" hangingPunct="1"/>
            <a:r>
              <a:rPr lang="en-US" dirty="0" smtClean="0">
                <a:ea typeface="ＭＳ Ｐゴシック" pitchFamily="34" charset="-128"/>
              </a:rPr>
              <a:t>COCAINE VIA ANDES TO WEST AFRICA </a:t>
            </a:r>
            <a:br>
              <a:rPr lang="en-US" dirty="0" smtClean="0">
                <a:ea typeface="ＭＳ Ｐゴシック" pitchFamily="34" charset="-128"/>
              </a:rPr>
            </a:br>
            <a:r>
              <a:rPr lang="en-US" dirty="0" smtClean="0">
                <a:ea typeface="ＭＳ Ｐゴシック" pitchFamily="34" charset="-128"/>
              </a:rPr>
              <a:t>     </a:t>
            </a:r>
            <a:r>
              <a:rPr lang="en-US" sz="1800" dirty="0" smtClean="0">
                <a:ea typeface="ＭＳ Ｐゴシック" pitchFamily="34" charset="-128"/>
              </a:rPr>
              <a:t>source UNDOC 2013</a:t>
            </a:r>
          </a:p>
        </p:txBody>
      </p:sp>
      <p:pic>
        <p:nvPicPr>
          <p:cNvPr id="14338" name="Picture Placeholder 3"/>
          <p:cNvPicPr>
            <a:picLocks noGrp="1" noChangeAspect="1"/>
          </p:cNvPicPr>
          <p:nvPr>
            <p:ph type="pic" idx="1"/>
          </p:nvPr>
        </p:nvPicPr>
        <p:blipFill>
          <a:blip r:embed="rId3">
            <a:extLst>
              <a:ext uri="{28A0092B-C50C-407E-A947-70E740481C1C}">
                <a14:useLocalDpi xmlns:a14="http://schemas.microsoft.com/office/drawing/2010/main" xmlns="" val="0"/>
              </a:ext>
            </a:extLst>
          </a:blip>
          <a:srcRect l="7002" r="7002"/>
          <a:stretch>
            <a:fillRect/>
          </a:stretch>
        </p:blipFill>
        <p:spPr>
          <a:xfrm>
            <a:off x="152400" y="152400"/>
            <a:ext cx="8823325" cy="5753100"/>
          </a:xfrm>
        </p:spPr>
      </p:pic>
    </p:spTree>
    <p:extLst>
      <p:ext uri="{BB962C8B-B14F-4D97-AF65-F5344CB8AC3E}">
        <p14:creationId xmlns:p14="http://schemas.microsoft.com/office/powerpoint/2010/main" xmlns="" val="867067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fontAlgn="auto">
              <a:spcAft>
                <a:spcPts val="0"/>
              </a:spcAft>
              <a:buFont typeface="Wingdings" pitchFamily="2" charset="2"/>
              <a:buChar char="Ø"/>
              <a:defRPr/>
            </a:pPr>
            <a:endParaRPr lang="en-US" sz="3000" dirty="0" smtClean="0">
              <a:latin typeface="Calibri" pitchFamily="34" charset="0"/>
              <a:cs typeface="Calibri" pitchFamily="34" charset="0"/>
            </a:endParaRPr>
          </a:p>
          <a:p>
            <a:pPr fontAlgn="auto">
              <a:spcAft>
                <a:spcPts val="0"/>
              </a:spcAft>
              <a:buFont typeface="Wingdings" pitchFamily="2" charset="2"/>
              <a:buChar char="Ø"/>
              <a:defRPr/>
            </a:pPr>
            <a:r>
              <a:rPr lang="en-US" sz="3000" dirty="0" smtClean="0">
                <a:latin typeface="Calibri" pitchFamily="34" charset="0"/>
                <a:cs typeface="Calibri" pitchFamily="34" charset="0"/>
              </a:rPr>
              <a:t>The AIRCORPS Project aims to secure and establish effective communication and exchange of intelligence between Brazil, Cape Verde, Côte d'Ivoire, Ghana, Mali, Nigeria, Senegal and Togo during its first phase. </a:t>
            </a:r>
          </a:p>
          <a:p>
            <a:pPr fontAlgn="auto">
              <a:spcAft>
                <a:spcPts val="0"/>
              </a:spcAft>
              <a:buFont typeface="Arial" pitchFamily="34" charset="0"/>
              <a:buNone/>
              <a:defRPr/>
            </a:pPr>
            <a:endParaRPr lang="en-US" sz="3000" dirty="0" smtClean="0">
              <a:latin typeface="Calibri" pitchFamily="34" charset="0"/>
              <a:cs typeface="Calibri" pitchFamily="34" charset="0"/>
            </a:endParaRPr>
          </a:p>
          <a:p>
            <a:pPr fontAlgn="auto">
              <a:spcAft>
                <a:spcPts val="0"/>
              </a:spcAft>
              <a:buFont typeface="Wingdings" pitchFamily="2" charset="2"/>
              <a:buChar char="Ø"/>
              <a:defRPr/>
            </a:pPr>
            <a:r>
              <a:rPr lang="en-US" sz="3000" dirty="0" smtClean="0">
                <a:latin typeface="Calibri" pitchFamily="34" charset="0"/>
                <a:cs typeface="Calibri" pitchFamily="34" charset="0"/>
              </a:rPr>
              <a:t>Country initiatives  within the context of the Regional Action Plan .   e.g. The Dakar Initiative.</a:t>
            </a:r>
          </a:p>
          <a:p>
            <a:pPr fontAlgn="auto">
              <a:spcAft>
                <a:spcPts val="0"/>
              </a:spcAft>
              <a:buFont typeface="Arial" pitchFamily="34" charset="0"/>
              <a:buChar char="•"/>
              <a:defRPr/>
            </a:pPr>
            <a:endParaRPr lang="en-US" sz="3000" dirty="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6" name="Slide Number Placeholder 5"/>
          <p:cNvSpPr>
            <a:spLocks noGrp="1"/>
          </p:cNvSpPr>
          <p:nvPr>
            <p:ph type="sldNum" sz="quarter" idx="12"/>
          </p:nvPr>
        </p:nvSpPr>
        <p:spPr/>
        <p:txBody>
          <a:bodyPr/>
          <a:lstStyle/>
          <a:p>
            <a:pPr>
              <a:defRPr/>
            </a:pPr>
            <a:fld id="{D781E287-3D0D-4E1E-B29C-EC9AB12BD4DC}" type="slidenum">
              <a:rPr lang="en-US"/>
              <a:pPr>
                <a:defRPr/>
              </a:pPr>
              <a:t>30</a:t>
            </a:fld>
            <a:endParaRPr lang="en-US"/>
          </a:p>
        </p:txBody>
      </p:sp>
      <p:sp>
        <p:nvSpPr>
          <p:cNvPr id="31746" name="Title 1"/>
          <p:cNvSpPr>
            <a:spLocks noGrp="1"/>
          </p:cNvSpPr>
          <p:nvPr>
            <p:ph type="title"/>
          </p:nvPr>
        </p:nvSpPr>
        <p:spPr/>
        <p:txBody>
          <a:bodyPr>
            <a:normAutofit/>
          </a:bodyPr>
          <a:lstStyle/>
          <a:p>
            <a:pPr algn="ctr"/>
            <a:r>
              <a:rPr lang="en-US" sz="2400" dirty="0" smtClean="0">
                <a:solidFill>
                  <a:schemeClr val="accent1">
                    <a:lumMod val="75000"/>
                  </a:schemeClr>
                </a:solidFill>
              </a:rPr>
              <a:t>COOPERATION WITH  PARTNERS</a:t>
            </a:r>
            <a:endParaRPr lang="en-US" sz="2400"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normAutofit lnSpcReduction="10000"/>
          </a:bodyPr>
          <a:lstStyle/>
          <a:p>
            <a:r>
              <a:rPr lang="en-GB" sz="2800" dirty="0">
                <a:latin typeface="Calibri" pitchFamily="34" charset="0"/>
                <a:cs typeface="Calibri" pitchFamily="34" charset="0"/>
              </a:rPr>
              <a:t> </a:t>
            </a:r>
            <a:r>
              <a:rPr lang="en-US" sz="2800" dirty="0">
                <a:latin typeface="Calibri" pitchFamily="34" charset="0"/>
                <a:cs typeface="Calibri" pitchFamily="34" charset="0"/>
              </a:rPr>
              <a:t>Extension of ECOWAS ACTION Plan to 2015 by the Authority of ECOWAS Head of States in February </a:t>
            </a:r>
            <a:r>
              <a:rPr lang="en-US" sz="2800" dirty="0" smtClean="0">
                <a:latin typeface="Calibri" pitchFamily="34" charset="0"/>
                <a:cs typeface="Calibri" pitchFamily="34" charset="0"/>
              </a:rPr>
              <a:t>2013</a:t>
            </a:r>
          </a:p>
          <a:p>
            <a:pPr marL="109728" indent="0">
              <a:buNone/>
            </a:pPr>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Special Plan to support Guinea Bissau in the fight against drug trafficking</a:t>
            </a:r>
          </a:p>
          <a:p>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Capacity building for formal and informal Education institutions on prevention and reduction of drug abuse</a:t>
            </a:r>
            <a:endParaRPr lang="en-US" sz="2800" dirty="0">
              <a:latin typeface="Calibri" pitchFamily="34" charset="0"/>
              <a:cs typeface="Calibri" pitchFamily="34" charset="0"/>
            </a:endParaRPr>
          </a:p>
          <a:p>
            <a:endParaRPr lang="en-US" dirty="0" smtClean="0"/>
          </a:p>
        </p:txBody>
      </p:sp>
      <p:sp>
        <p:nvSpPr>
          <p:cNvPr id="5" name="Slide Number Placeholder 4"/>
          <p:cNvSpPr>
            <a:spLocks noGrp="1"/>
          </p:cNvSpPr>
          <p:nvPr>
            <p:ph type="sldNum" sz="quarter" idx="12"/>
          </p:nvPr>
        </p:nvSpPr>
        <p:spPr/>
        <p:txBody>
          <a:bodyPr/>
          <a:lstStyle/>
          <a:p>
            <a:pPr>
              <a:defRPr/>
            </a:pPr>
            <a:fld id="{75BF5D9B-693D-460F-B570-CADFB920E3EF}" type="slidenum">
              <a:rPr lang="en-US"/>
              <a:pPr>
                <a:defRPr/>
              </a:pPr>
              <a:t>31</a:t>
            </a:fld>
            <a:endParaRPr lang="en-US"/>
          </a:p>
        </p:txBody>
      </p:sp>
      <p:sp>
        <p:nvSpPr>
          <p:cNvPr id="2" name="Title 1"/>
          <p:cNvSpPr>
            <a:spLocks noGrp="1"/>
          </p:cNvSpPr>
          <p:nvPr>
            <p:ph type="title"/>
          </p:nvPr>
        </p:nvSpPr>
        <p:spPr/>
        <p:txBody>
          <a:bodyPr rtlCol="0">
            <a:normAutofit/>
          </a:bodyPr>
          <a:lstStyle/>
          <a:p>
            <a:pPr algn="ctr" fontAlgn="auto">
              <a:spcAft>
                <a:spcPts val="0"/>
              </a:spcAft>
              <a:defRPr/>
            </a:pPr>
            <a:r>
              <a:rPr lang="en-US" dirty="0" smtClean="0">
                <a:solidFill>
                  <a:schemeClr val="accent1">
                    <a:lumMod val="75000"/>
                  </a:schemeClr>
                </a:solidFill>
                <a:latin typeface="Calibri" pitchFamily="34" charset="0"/>
                <a:cs typeface="Calibri" pitchFamily="34" charset="0"/>
              </a:rPr>
              <a:t>WAY FORWARD</a:t>
            </a:r>
            <a:endParaRPr lang="en-US" dirty="0">
              <a:solidFill>
                <a:schemeClr val="accent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3451004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normAutofit/>
          </a:bodyPr>
          <a:lstStyle/>
          <a:p>
            <a:pPr>
              <a:buFont typeface="Arial" charset="0"/>
              <a:buNone/>
            </a:pPr>
            <a:endParaRPr lang="en-US" u="sng" dirty="0" smtClean="0">
              <a:latin typeface="Calibri" pitchFamily="34" charset="0"/>
              <a:cs typeface="Calibri" pitchFamily="34" charset="0"/>
            </a:endParaRPr>
          </a:p>
          <a:p>
            <a:pPr algn="just"/>
            <a:r>
              <a:rPr lang="en-US" dirty="0" smtClean="0">
                <a:latin typeface="Calibri" pitchFamily="34" charset="0"/>
                <a:cs typeface="Calibri" pitchFamily="34" charset="0"/>
              </a:rPr>
              <a:t>The ECOWAS Commission seeks continued collaboration with its partners and relevant  institutions  including the West African Drug Commission for increased technical assistance and cooperation in fighting the drug menace in the region on a sustainable basis.</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Hope new areas of cooperation will be </a:t>
            </a:r>
            <a:r>
              <a:rPr lang="en-US" dirty="0" err="1" smtClean="0">
                <a:latin typeface="Calibri" pitchFamily="34" charset="0"/>
                <a:cs typeface="Calibri" pitchFamily="34" charset="0"/>
              </a:rPr>
              <a:t>developped</a:t>
            </a:r>
            <a:r>
              <a:rPr lang="en-US" dirty="0" smtClean="0">
                <a:latin typeface="Calibri" pitchFamily="34" charset="0"/>
                <a:cs typeface="Calibri" pitchFamily="34" charset="0"/>
              </a:rPr>
              <a:t> through the West Africa Commission on Drugs (WACD)</a:t>
            </a:r>
          </a:p>
        </p:txBody>
      </p:sp>
      <p:sp>
        <p:nvSpPr>
          <p:cNvPr id="6" name="Slide Number Placeholder 5"/>
          <p:cNvSpPr>
            <a:spLocks noGrp="1"/>
          </p:cNvSpPr>
          <p:nvPr>
            <p:ph type="sldNum" sz="quarter" idx="12"/>
          </p:nvPr>
        </p:nvSpPr>
        <p:spPr/>
        <p:txBody>
          <a:bodyPr/>
          <a:lstStyle/>
          <a:p>
            <a:pPr>
              <a:defRPr/>
            </a:pPr>
            <a:fld id="{7BDC7995-78C3-4720-AD47-D4C373C3ECC2}" type="slidenum">
              <a:rPr lang="en-US"/>
              <a:pPr>
                <a:defRPr/>
              </a:pPr>
              <a:t>32</a:t>
            </a:fld>
            <a:endParaRPr lang="en-US"/>
          </a:p>
        </p:txBody>
      </p:sp>
      <p:sp>
        <p:nvSpPr>
          <p:cNvPr id="32770" name="Title 1"/>
          <p:cNvSpPr>
            <a:spLocks noGrp="1"/>
          </p:cNvSpPr>
          <p:nvPr>
            <p:ph type="title"/>
          </p:nvPr>
        </p:nvSpPr>
        <p:spPr/>
        <p:txBody>
          <a:bodyPr/>
          <a:lstStyle/>
          <a:p>
            <a:pPr algn="ctr"/>
            <a:r>
              <a:rPr lang="en-US" dirty="0" smtClean="0">
                <a:solidFill>
                  <a:schemeClr val="accent1">
                    <a:lumMod val="75000"/>
                  </a:schemeClr>
                </a:solidFill>
                <a:latin typeface="Calibri" pitchFamily="34" charset="0"/>
                <a:cs typeface="Calibri" pitchFamily="34" charset="0"/>
              </a:rPr>
              <a:t>CONCLUSION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AAEF78D-82EB-4790-9DB2-B1AADA92E99E}" type="slidenum">
              <a:rPr lang="en-US"/>
              <a:pPr>
                <a:defRPr/>
              </a:pPr>
              <a:t>33</a:t>
            </a:fld>
            <a:endParaRPr lang="en-US"/>
          </a:p>
        </p:txBody>
      </p:sp>
      <p:sp>
        <p:nvSpPr>
          <p:cNvPr id="33796" name="Rectangle 3"/>
          <p:cNvSpPr>
            <a:spLocks noChangeArrowheads="1"/>
          </p:cNvSpPr>
          <p:nvPr/>
        </p:nvSpPr>
        <p:spPr bwMode="auto">
          <a:xfrm>
            <a:off x="2133600" y="2743200"/>
            <a:ext cx="4100513" cy="1323975"/>
          </a:xfrm>
          <a:prstGeom prst="rect">
            <a:avLst/>
          </a:prstGeom>
          <a:noFill/>
          <a:ln w="9525">
            <a:noFill/>
            <a:miter lim="800000"/>
            <a:headEnd/>
            <a:tailEnd/>
          </a:ln>
        </p:spPr>
        <p:txBody>
          <a:bodyPr>
            <a:spAutoFit/>
          </a:bodyPr>
          <a:lstStyle/>
          <a:p>
            <a:pPr algn="ctr"/>
            <a:r>
              <a:rPr lang="en-US" sz="4000" dirty="0">
                <a:latin typeface="Calibri" pitchFamily="34" charset="0"/>
              </a:rPr>
              <a:t>Thank you for your kind attention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algn="just"/>
            <a:r>
              <a:rPr lang="fr-FR" dirty="0" err="1" smtClean="0">
                <a:latin typeface="Calibri" pitchFamily="34" charset="0"/>
                <a:cs typeface="Calibri" pitchFamily="34" charset="0"/>
              </a:rPr>
              <a:t>European</a:t>
            </a:r>
            <a:r>
              <a:rPr lang="fr-FR" dirty="0" smtClean="0">
                <a:latin typeface="Calibri" pitchFamily="34" charset="0"/>
                <a:cs typeface="Calibri" pitchFamily="34" charset="0"/>
              </a:rPr>
              <a:t> </a:t>
            </a:r>
            <a:r>
              <a:rPr lang="fr-FR" dirty="0" err="1" smtClean="0">
                <a:latin typeface="Calibri" pitchFamily="34" charset="0"/>
                <a:cs typeface="Calibri" pitchFamily="34" charset="0"/>
              </a:rPr>
              <a:t>law</a:t>
            </a:r>
            <a:r>
              <a:rPr lang="fr-FR" dirty="0" smtClean="0">
                <a:latin typeface="Calibri" pitchFamily="34" charset="0"/>
                <a:cs typeface="Calibri" pitchFamily="34" charset="0"/>
              </a:rPr>
              <a:t> </a:t>
            </a:r>
            <a:r>
              <a:rPr lang="fr-FR" dirty="0" err="1" smtClean="0">
                <a:latin typeface="Calibri" pitchFamily="34" charset="0"/>
                <a:cs typeface="Calibri" pitchFamily="34" charset="0"/>
              </a:rPr>
              <a:t>enforcement</a:t>
            </a:r>
            <a:r>
              <a:rPr lang="fr-FR" dirty="0" smtClean="0">
                <a:latin typeface="Calibri" pitchFamily="34" charset="0"/>
                <a:cs typeface="Calibri" pitchFamily="34" charset="0"/>
              </a:rPr>
              <a:t> records show </a:t>
            </a:r>
            <a:r>
              <a:rPr lang="fr-FR" dirty="0" err="1" smtClean="0">
                <a:latin typeface="Calibri" pitchFamily="34" charset="0"/>
                <a:cs typeface="Calibri" pitchFamily="34" charset="0"/>
              </a:rPr>
              <a:t>that</a:t>
            </a:r>
            <a:r>
              <a:rPr lang="fr-FR" dirty="0" smtClean="0">
                <a:latin typeface="Calibri" pitchFamily="34" charset="0"/>
                <a:cs typeface="Calibri" pitchFamily="34" charset="0"/>
              </a:rPr>
              <a:t> West </a:t>
            </a:r>
            <a:r>
              <a:rPr lang="fr-FR" dirty="0" err="1" smtClean="0">
                <a:latin typeface="Calibri" pitchFamily="34" charset="0"/>
                <a:cs typeface="Calibri" pitchFamily="34" charset="0"/>
              </a:rPr>
              <a:t>African</a:t>
            </a:r>
            <a:r>
              <a:rPr lang="fr-FR" dirty="0" smtClean="0">
                <a:latin typeface="Calibri" pitchFamily="34" charset="0"/>
                <a:cs typeface="Calibri" pitchFamily="34" charset="0"/>
              </a:rPr>
              <a:t> </a:t>
            </a:r>
            <a:r>
              <a:rPr lang="fr-FR" dirty="0" err="1" smtClean="0">
                <a:latin typeface="Calibri" pitchFamily="34" charset="0"/>
                <a:cs typeface="Calibri" pitchFamily="34" charset="0"/>
              </a:rPr>
              <a:t>account</a:t>
            </a:r>
            <a:r>
              <a:rPr lang="fr-FR" dirty="0" smtClean="0">
                <a:latin typeface="Calibri" pitchFamily="34" charset="0"/>
                <a:cs typeface="Calibri" pitchFamily="34" charset="0"/>
              </a:rPr>
              <a:t> for 90 % of all </a:t>
            </a:r>
            <a:r>
              <a:rPr lang="fr-FR" dirty="0" err="1" smtClean="0">
                <a:latin typeface="Calibri" pitchFamily="34" charset="0"/>
                <a:cs typeface="Calibri" pitchFamily="34" charset="0"/>
              </a:rPr>
              <a:t>africans</a:t>
            </a:r>
            <a:r>
              <a:rPr lang="fr-FR" dirty="0" smtClean="0">
                <a:latin typeface="Calibri" pitchFamily="34" charset="0"/>
                <a:cs typeface="Calibri" pitchFamily="34" charset="0"/>
              </a:rPr>
              <a:t> </a:t>
            </a:r>
            <a:r>
              <a:rPr lang="fr-FR" dirty="0" err="1" smtClean="0">
                <a:latin typeface="Calibri" pitchFamily="34" charset="0"/>
                <a:cs typeface="Calibri" pitchFamily="34" charset="0"/>
              </a:rPr>
              <a:t>arrested</a:t>
            </a:r>
            <a:r>
              <a:rPr lang="fr-FR" dirty="0" smtClean="0">
                <a:latin typeface="Calibri" pitchFamily="34" charset="0"/>
                <a:cs typeface="Calibri" pitchFamily="34" charset="0"/>
              </a:rPr>
              <a:t> for </a:t>
            </a:r>
            <a:r>
              <a:rPr lang="fr-FR" dirty="0" err="1" smtClean="0">
                <a:latin typeface="Calibri" pitchFamily="34" charset="0"/>
                <a:cs typeface="Calibri" pitchFamily="34" charset="0"/>
              </a:rPr>
              <a:t>drug</a:t>
            </a:r>
            <a:r>
              <a:rPr lang="fr-FR" dirty="0" smtClean="0">
                <a:latin typeface="Calibri" pitchFamily="34" charset="0"/>
                <a:cs typeface="Calibri" pitchFamily="34" charset="0"/>
              </a:rPr>
              <a:t> </a:t>
            </a:r>
            <a:r>
              <a:rPr lang="fr-FR" dirty="0" err="1" smtClean="0">
                <a:latin typeface="Calibri" pitchFamily="34" charset="0"/>
                <a:cs typeface="Calibri" pitchFamily="34" charset="0"/>
              </a:rPr>
              <a:t>trafficking</a:t>
            </a:r>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a:p>
            <a:pPr algn="just"/>
            <a:r>
              <a:rPr lang="fr-FR" dirty="0" smtClean="0">
                <a:latin typeface="Calibri" pitchFamily="34" charset="0"/>
                <a:cs typeface="Calibri" pitchFamily="34" charset="0"/>
              </a:rPr>
              <a:t>Countries </a:t>
            </a:r>
            <a:r>
              <a:rPr lang="fr-FR" dirty="0" err="1" smtClean="0">
                <a:latin typeface="Calibri" pitchFamily="34" charset="0"/>
                <a:cs typeface="Calibri" pitchFamily="34" charset="0"/>
              </a:rPr>
              <a:t>most</a:t>
            </a:r>
            <a:r>
              <a:rPr lang="fr-FR" dirty="0" smtClean="0">
                <a:latin typeface="Calibri" pitchFamily="34" charset="0"/>
                <a:cs typeface="Calibri" pitchFamily="34" charset="0"/>
              </a:rPr>
              <a:t> </a:t>
            </a:r>
            <a:r>
              <a:rPr lang="fr-FR" dirty="0" err="1" smtClean="0">
                <a:latin typeface="Calibri" pitchFamily="34" charset="0"/>
                <a:cs typeface="Calibri" pitchFamily="34" charset="0"/>
              </a:rPr>
              <a:t>concerned</a:t>
            </a:r>
            <a:r>
              <a:rPr lang="fr-FR" dirty="0" smtClean="0">
                <a:latin typeface="Calibri" pitchFamily="34" charset="0"/>
                <a:cs typeface="Calibri" pitchFamily="34" charset="0"/>
              </a:rPr>
              <a:t> : Benin, Cape </a:t>
            </a:r>
            <a:r>
              <a:rPr lang="fr-FR" dirty="0" err="1" smtClean="0">
                <a:latin typeface="Calibri" pitchFamily="34" charset="0"/>
                <a:cs typeface="Calibri" pitchFamily="34" charset="0"/>
              </a:rPr>
              <a:t>Verde</a:t>
            </a:r>
            <a:r>
              <a:rPr lang="fr-FR" dirty="0" smtClean="0">
                <a:latin typeface="Calibri" pitchFamily="34" charset="0"/>
                <a:cs typeface="Calibri" pitchFamily="34" charset="0"/>
              </a:rPr>
              <a:t>, </a:t>
            </a:r>
            <a:r>
              <a:rPr lang="fr-FR" dirty="0" err="1" smtClean="0">
                <a:latin typeface="Calibri" pitchFamily="34" charset="0"/>
                <a:cs typeface="Calibri" pitchFamily="34" charset="0"/>
              </a:rPr>
              <a:t>Gambia</a:t>
            </a:r>
            <a:r>
              <a:rPr lang="fr-FR" dirty="0" smtClean="0">
                <a:latin typeface="Calibri" pitchFamily="34" charset="0"/>
                <a:cs typeface="Calibri" pitchFamily="34" charset="0"/>
              </a:rPr>
              <a:t>, Ghana, </a:t>
            </a:r>
            <a:r>
              <a:rPr lang="fr-FR" dirty="0" err="1" smtClean="0">
                <a:latin typeface="Calibri" pitchFamily="34" charset="0"/>
                <a:cs typeface="Calibri" pitchFamily="34" charset="0"/>
              </a:rPr>
              <a:t>Guinea</a:t>
            </a:r>
            <a:r>
              <a:rPr lang="fr-FR" dirty="0" smtClean="0">
                <a:latin typeface="Calibri" pitchFamily="34" charset="0"/>
                <a:cs typeface="Calibri" pitchFamily="34" charset="0"/>
              </a:rPr>
              <a:t>, </a:t>
            </a:r>
            <a:r>
              <a:rPr lang="fr-FR" dirty="0" err="1" smtClean="0">
                <a:latin typeface="Calibri" pitchFamily="34" charset="0"/>
                <a:cs typeface="Calibri" pitchFamily="34" charset="0"/>
              </a:rPr>
              <a:t>Guinea</a:t>
            </a:r>
            <a:r>
              <a:rPr lang="fr-FR" dirty="0" smtClean="0">
                <a:latin typeface="Calibri" pitchFamily="34" charset="0"/>
                <a:cs typeface="Calibri" pitchFamily="34" charset="0"/>
              </a:rPr>
              <a:t> Bissau, </a:t>
            </a:r>
            <a:r>
              <a:rPr lang="fr-FR" dirty="0" err="1" smtClean="0">
                <a:latin typeface="Calibri" pitchFamily="34" charset="0"/>
                <a:cs typeface="Calibri" pitchFamily="34" charset="0"/>
              </a:rPr>
              <a:t>Senegal</a:t>
            </a:r>
            <a:r>
              <a:rPr lang="fr-FR" dirty="0" smtClean="0">
                <a:latin typeface="Calibri" pitchFamily="34" charset="0"/>
                <a:cs typeface="Calibri" pitchFamily="34" charset="0"/>
              </a:rPr>
              <a:t>, Nigeria, </a:t>
            </a:r>
            <a:r>
              <a:rPr lang="fr-FR" dirty="0" err="1" smtClean="0">
                <a:latin typeface="Calibri" pitchFamily="34" charset="0"/>
                <a:cs typeface="Calibri" pitchFamily="34" charset="0"/>
              </a:rPr>
              <a:t>Mauritania</a:t>
            </a:r>
            <a:endParaRPr lang="en-US" dirty="0" smtClean="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pPr>
              <a:defRPr/>
            </a:pPr>
            <a:fld id="{B5ABCDB5-A06F-465A-8B18-E8242829AEB9}" type="slidenum">
              <a:rPr lang="en-US"/>
              <a:pPr>
                <a:defRPr/>
              </a:pPr>
              <a:t>4</a:t>
            </a:fld>
            <a:endParaRPr lang="en-US"/>
          </a:p>
        </p:txBody>
      </p:sp>
      <p:sp>
        <p:nvSpPr>
          <p:cNvPr id="8194" name="Title 1"/>
          <p:cNvSpPr>
            <a:spLocks noGrp="1"/>
          </p:cNvSpPr>
          <p:nvPr>
            <p:ph type="title"/>
          </p:nvPr>
        </p:nvSpPr>
        <p:spPr/>
        <p:txBody>
          <a:bodyPr>
            <a:normAutofit/>
          </a:bodyPr>
          <a:lstStyle/>
          <a:p>
            <a:pPr algn="ctr"/>
            <a:r>
              <a:rPr lang="en-US" sz="3600" dirty="0" smtClean="0">
                <a:solidFill>
                  <a:schemeClr val="accent1">
                    <a:lumMod val="75000"/>
                  </a:schemeClr>
                </a:solidFill>
                <a:latin typeface="Calibri" pitchFamily="34" charset="0"/>
                <a:cs typeface="Calibri" pitchFamily="34" charset="0"/>
              </a:rPr>
              <a:t>PRESENT SITUATION</a:t>
            </a:r>
          </a:p>
        </p:txBody>
      </p:sp>
    </p:spTree>
    <p:extLst>
      <p:ext uri="{BB962C8B-B14F-4D97-AF65-F5344CB8AC3E}">
        <p14:creationId xmlns:p14="http://schemas.microsoft.com/office/powerpoint/2010/main" xmlns="" val="344680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738312" y="0"/>
            <a:ext cx="7405688"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61106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r>
              <a:rPr lang="en-US" dirty="0" smtClean="0">
                <a:latin typeface="Calibri" pitchFamily="34" charset="0"/>
                <a:cs typeface="Calibri" pitchFamily="34" charset="0"/>
              </a:rPr>
              <a:t>Local Consumption has grown rapidly with up to 2.5 million drug users.</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Globally, UNODC estimates that between 155 and 250 million people (3.5 to 5.7% of the population aged 15 – 64) used illicit substances at least once in 2008 with cannabis users comprising the largest number of illicit drug users.</a:t>
            </a:r>
          </a:p>
        </p:txBody>
      </p:sp>
      <p:sp>
        <p:nvSpPr>
          <p:cNvPr id="6" name="Slide Number Placeholder 5"/>
          <p:cNvSpPr>
            <a:spLocks noGrp="1"/>
          </p:cNvSpPr>
          <p:nvPr>
            <p:ph type="sldNum" sz="quarter" idx="12"/>
          </p:nvPr>
        </p:nvSpPr>
        <p:spPr/>
        <p:txBody>
          <a:bodyPr/>
          <a:lstStyle/>
          <a:p>
            <a:pPr>
              <a:defRPr/>
            </a:pPr>
            <a:fld id="{E3317E87-3672-4DE7-8BD6-451FCCDDF003}" type="slidenum">
              <a:rPr lang="en-US"/>
              <a:pPr>
                <a:defRPr/>
              </a:pPr>
              <a:t>6</a:t>
            </a:fld>
            <a:endParaRPr lang="en-US"/>
          </a:p>
        </p:txBody>
      </p:sp>
      <p:sp>
        <p:nvSpPr>
          <p:cNvPr id="7170" name="Title 1"/>
          <p:cNvSpPr>
            <a:spLocks noGrp="1"/>
          </p:cNvSpPr>
          <p:nvPr>
            <p:ph type="title"/>
          </p:nvPr>
        </p:nvSpPr>
        <p:spPr/>
        <p:txBody>
          <a:bodyPr>
            <a:normAutofit/>
          </a:bodyPr>
          <a:lstStyle/>
          <a:p>
            <a:pPr algn="ctr"/>
            <a:r>
              <a:rPr lang="en-US" sz="3600" dirty="0" smtClean="0">
                <a:solidFill>
                  <a:schemeClr val="accent1">
                    <a:lumMod val="75000"/>
                  </a:schemeClr>
                </a:solidFill>
              </a:rPr>
              <a:t>PRESENT SITUATION</a:t>
            </a:r>
          </a:p>
        </p:txBody>
      </p:sp>
    </p:spTree>
    <p:extLst>
      <p:ext uri="{BB962C8B-B14F-4D97-AF65-F5344CB8AC3E}">
        <p14:creationId xmlns:p14="http://schemas.microsoft.com/office/powerpoint/2010/main" xmlns="" val="2620893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0"/>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0" y="26894"/>
            <a:ext cx="7646894" cy="58405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53920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algn="just" fontAlgn="auto">
              <a:lnSpc>
                <a:spcPct val="90000"/>
              </a:lnSpc>
              <a:spcAft>
                <a:spcPts val="0"/>
              </a:spcAft>
              <a:buFont typeface="Wingdings" pitchFamily="2" charset="2"/>
              <a:buChar char="Ø"/>
              <a:defRPr/>
            </a:pPr>
            <a:r>
              <a:rPr lang="fr-FR" dirty="0" err="1" smtClean="0">
                <a:latin typeface="Calibri" pitchFamily="34" charset="0"/>
                <a:cs typeface="Calibri" pitchFamily="34" charset="0"/>
              </a:rPr>
              <a:t>Tightening</a:t>
            </a:r>
            <a:r>
              <a:rPr lang="fr-FR" dirty="0" smtClean="0">
                <a:latin typeface="Calibri" pitchFamily="34" charset="0"/>
                <a:cs typeface="Calibri" pitchFamily="34" charset="0"/>
              </a:rPr>
              <a:t> of border </a:t>
            </a:r>
            <a:r>
              <a:rPr lang="fr-FR" dirty="0" err="1" smtClean="0">
                <a:latin typeface="Calibri" pitchFamily="34" charset="0"/>
                <a:cs typeface="Calibri" pitchFamily="34" charset="0"/>
              </a:rPr>
              <a:t>controlls</a:t>
            </a:r>
            <a:r>
              <a:rPr lang="fr-FR" dirty="0" smtClean="0">
                <a:latin typeface="Calibri" pitchFamily="34" charset="0"/>
                <a:cs typeface="Calibri" pitchFamily="34" charset="0"/>
              </a:rPr>
              <a:t> in </a:t>
            </a:r>
            <a:r>
              <a:rPr lang="fr-FR" dirty="0" err="1" smtClean="0">
                <a:latin typeface="Calibri" pitchFamily="34" charset="0"/>
                <a:cs typeface="Calibri" pitchFamily="34" charset="0"/>
              </a:rPr>
              <a:t>some</a:t>
            </a:r>
            <a:r>
              <a:rPr lang="fr-FR" dirty="0" smtClean="0">
                <a:latin typeface="Calibri" pitchFamily="34" charset="0"/>
                <a:cs typeface="Calibri" pitchFamily="34" charset="0"/>
              </a:rPr>
              <a:t> EU countries</a:t>
            </a: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err="1" smtClean="0">
                <a:latin typeface="Calibri" pitchFamily="34" charset="0"/>
                <a:cs typeface="Calibri" pitchFamily="34" charset="0"/>
              </a:rPr>
              <a:t>Reinforcement</a:t>
            </a:r>
            <a:r>
              <a:rPr lang="fr-FR" dirty="0" smtClean="0">
                <a:latin typeface="Calibri" pitchFamily="34" charset="0"/>
                <a:cs typeface="Calibri" pitchFamily="34" charset="0"/>
              </a:rPr>
              <a:t> of </a:t>
            </a:r>
            <a:r>
              <a:rPr lang="fr-FR" dirty="0" err="1" smtClean="0">
                <a:latin typeface="Calibri" pitchFamily="34" charset="0"/>
                <a:cs typeface="Calibri" pitchFamily="34" charset="0"/>
              </a:rPr>
              <a:t>security</a:t>
            </a:r>
            <a:r>
              <a:rPr lang="fr-FR" dirty="0" smtClean="0">
                <a:latin typeface="Calibri" pitchFamily="34" charset="0"/>
                <a:cs typeface="Calibri" pitchFamily="34" charset="0"/>
              </a:rPr>
              <a:t> in the US </a:t>
            </a:r>
            <a:r>
              <a:rPr lang="fr-FR" dirty="0" err="1" smtClean="0">
                <a:latin typeface="Calibri" pitchFamily="34" charset="0"/>
                <a:cs typeface="Calibri" pitchFamily="34" charset="0"/>
              </a:rPr>
              <a:t>after</a:t>
            </a:r>
            <a:r>
              <a:rPr lang="fr-FR" dirty="0" smtClean="0">
                <a:latin typeface="Calibri" pitchFamily="34" charset="0"/>
                <a:cs typeface="Calibri" pitchFamily="34" charset="0"/>
              </a:rPr>
              <a:t> </a:t>
            </a:r>
            <a:r>
              <a:rPr lang="fr-FR" dirty="0" err="1" smtClean="0">
                <a:latin typeface="Calibri" pitchFamily="34" charset="0"/>
                <a:cs typeface="Calibri" pitchFamily="34" charset="0"/>
              </a:rPr>
              <a:t>september</a:t>
            </a:r>
            <a:r>
              <a:rPr lang="fr-FR" dirty="0" smtClean="0">
                <a:latin typeface="Calibri" pitchFamily="34" charset="0"/>
                <a:cs typeface="Calibri" pitchFamily="34" charset="0"/>
              </a:rPr>
              <a:t> 11</a:t>
            </a: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err="1" smtClean="0">
                <a:latin typeface="Calibri" pitchFamily="34" charset="0"/>
                <a:cs typeface="Calibri" pitchFamily="34" charset="0"/>
              </a:rPr>
              <a:t>Growing</a:t>
            </a:r>
            <a:r>
              <a:rPr lang="fr-FR" dirty="0" smtClean="0">
                <a:latin typeface="Calibri" pitchFamily="34" charset="0"/>
                <a:cs typeface="Calibri" pitchFamily="34" charset="0"/>
              </a:rPr>
              <a:t> </a:t>
            </a:r>
            <a:r>
              <a:rPr lang="fr-FR" dirty="0" err="1" smtClean="0">
                <a:latin typeface="Calibri" pitchFamily="34" charset="0"/>
                <a:cs typeface="Calibri" pitchFamily="34" charset="0"/>
              </a:rPr>
              <a:t>success</a:t>
            </a:r>
            <a:r>
              <a:rPr lang="fr-FR" dirty="0" smtClean="0">
                <a:latin typeface="Calibri" pitchFamily="34" charset="0"/>
                <a:cs typeface="Calibri" pitchFamily="34" charset="0"/>
              </a:rPr>
              <a:t> </a:t>
            </a:r>
            <a:r>
              <a:rPr lang="fr-FR" dirty="0" err="1" smtClean="0">
                <a:latin typeface="Calibri" pitchFamily="34" charset="0"/>
                <a:cs typeface="Calibri" pitchFamily="34" charset="0"/>
              </a:rPr>
              <a:t>against</a:t>
            </a:r>
            <a:r>
              <a:rPr lang="fr-FR" dirty="0" smtClean="0">
                <a:latin typeface="Calibri" pitchFamily="34" charset="0"/>
                <a:cs typeface="Calibri" pitchFamily="34" charset="0"/>
              </a:rPr>
              <a:t> </a:t>
            </a:r>
            <a:r>
              <a:rPr lang="fr-FR" dirty="0" err="1" smtClean="0">
                <a:latin typeface="Calibri" pitchFamily="34" charset="0"/>
                <a:cs typeface="Calibri" pitchFamily="34" charset="0"/>
              </a:rPr>
              <a:t>traffickers</a:t>
            </a:r>
            <a:r>
              <a:rPr lang="fr-FR" dirty="0" smtClean="0">
                <a:latin typeface="Calibri" pitchFamily="34" charset="0"/>
                <a:cs typeface="Calibri" pitchFamily="34" charset="0"/>
              </a:rPr>
              <a:t> by </a:t>
            </a:r>
            <a:r>
              <a:rPr lang="fr-FR" dirty="0" err="1" smtClean="0">
                <a:latin typeface="Calibri" pitchFamily="34" charset="0"/>
                <a:cs typeface="Calibri" pitchFamily="34" charset="0"/>
              </a:rPr>
              <a:t>law</a:t>
            </a:r>
            <a:r>
              <a:rPr lang="fr-FR" dirty="0" smtClean="0">
                <a:latin typeface="Calibri" pitchFamily="34" charset="0"/>
                <a:cs typeface="Calibri" pitchFamily="34" charset="0"/>
              </a:rPr>
              <a:t> </a:t>
            </a:r>
            <a:r>
              <a:rPr lang="fr-FR" dirty="0" err="1" smtClean="0">
                <a:latin typeface="Calibri" pitchFamily="34" charset="0"/>
                <a:cs typeface="Calibri" pitchFamily="34" charset="0"/>
              </a:rPr>
              <a:t>enforcement</a:t>
            </a:r>
            <a:r>
              <a:rPr lang="fr-FR" dirty="0" smtClean="0">
                <a:latin typeface="Calibri" pitchFamily="34" charset="0"/>
                <a:cs typeface="Calibri" pitchFamily="34" charset="0"/>
              </a:rPr>
              <a:t> </a:t>
            </a:r>
            <a:r>
              <a:rPr lang="fr-FR" dirty="0" err="1" smtClean="0">
                <a:latin typeface="Calibri" pitchFamily="34" charset="0"/>
                <a:cs typeface="Calibri" pitchFamily="34" charset="0"/>
              </a:rPr>
              <a:t>agencies</a:t>
            </a:r>
            <a:r>
              <a:rPr lang="fr-FR" dirty="0" smtClean="0">
                <a:latin typeface="Calibri" pitchFamily="34" charset="0"/>
                <a:cs typeface="Calibri" pitchFamily="34" charset="0"/>
              </a:rPr>
              <a:t> in Europe and the </a:t>
            </a:r>
            <a:r>
              <a:rPr lang="fr-FR" dirty="0" err="1" smtClean="0">
                <a:latin typeface="Calibri" pitchFamily="34" charset="0"/>
                <a:cs typeface="Calibri" pitchFamily="34" charset="0"/>
              </a:rPr>
              <a:t>Caribbean</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South American </a:t>
            </a:r>
            <a:r>
              <a:rPr lang="fr-FR" dirty="0" err="1" smtClean="0">
                <a:latin typeface="Calibri" pitchFamily="34" charset="0"/>
                <a:cs typeface="Calibri" pitchFamily="34" charset="0"/>
              </a:rPr>
              <a:t>traffickers</a:t>
            </a:r>
            <a:r>
              <a:rPr lang="fr-FR" dirty="0" smtClean="0">
                <a:latin typeface="Calibri" pitchFamily="34" charset="0"/>
                <a:cs typeface="Calibri" pitchFamily="34" charset="0"/>
              </a:rPr>
              <a:t> </a:t>
            </a:r>
            <a:r>
              <a:rPr lang="fr-FR" dirty="0" err="1" smtClean="0">
                <a:latin typeface="Calibri" pitchFamily="34" charset="0"/>
                <a:cs typeface="Calibri" pitchFamily="34" charset="0"/>
              </a:rPr>
              <a:t>forced</a:t>
            </a:r>
            <a:r>
              <a:rPr lang="fr-FR" dirty="0" smtClean="0">
                <a:latin typeface="Calibri" pitchFamily="34" charset="0"/>
                <a:cs typeface="Calibri" pitchFamily="34" charset="0"/>
              </a:rPr>
              <a:t> to use </a:t>
            </a:r>
            <a:r>
              <a:rPr lang="fr-FR" dirty="0" err="1" smtClean="0">
                <a:latin typeface="Calibri" pitchFamily="34" charset="0"/>
                <a:cs typeface="Calibri" pitchFamily="34" charset="0"/>
              </a:rPr>
              <a:t>other</a:t>
            </a:r>
            <a:r>
              <a:rPr lang="fr-FR" dirty="0" smtClean="0">
                <a:latin typeface="Calibri" pitchFamily="34" charset="0"/>
                <a:cs typeface="Calibri" pitchFamily="34" charset="0"/>
              </a:rPr>
              <a:t> routes to </a:t>
            </a:r>
            <a:r>
              <a:rPr lang="fr-FR" dirty="0" err="1" smtClean="0">
                <a:latin typeface="Calibri" pitchFamily="34" charset="0"/>
                <a:cs typeface="Calibri" pitchFamily="34" charset="0"/>
              </a:rPr>
              <a:t>reach</a:t>
            </a:r>
            <a:r>
              <a:rPr lang="fr-FR" dirty="0" smtClean="0">
                <a:latin typeface="Calibri" pitchFamily="34" charset="0"/>
                <a:cs typeface="Calibri" pitchFamily="34" charset="0"/>
              </a:rPr>
              <a:t> the </a:t>
            </a:r>
            <a:r>
              <a:rPr lang="fr-FR" dirty="0" err="1" smtClean="0">
                <a:latin typeface="Calibri" pitchFamily="34" charset="0"/>
                <a:cs typeface="Calibri" pitchFamily="34" charset="0"/>
              </a:rPr>
              <a:t>European</a:t>
            </a:r>
            <a:r>
              <a:rPr lang="fr-FR" dirty="0" smtClean="0">
                <a:latin typeface="Calibri" pitchFamily="34" charset="0"/>
                <a:cs typeface="Calibri" pitchFamily="34" charset="0"/>
              </a:rPr>
              <a:t> </a:t>
            </a:r>
            <a:r>
              <a:rPr lang="fr-FR" dirty="0" err="1" smtClean="0">
                <a:latin typeface="Calibri" pitchFamily="34" charset="0"/>
                <a:cs typeface="Calibri" pitchFamily="34" charset="0"/>
              </a:rPr>
              <a:t>market</a:t>
            </a: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endParaRPr lang="fr-FR" dirty="0" smtClean="0">
              <a:latin typeface="Calibri" pitchFamily="34" charset="0"/>
              <a:cs typeface="Calibri" pitchFamily="34" charset="0"/>
            </a:endParaRPr>
          </a:p>
          <a:p>
            <a:pPr algn="just" fontAlgn="auto">
              <a:lnSpc>
                <a:spcPct val="90000"/>
              </a:lnSpc>
              <a:spcAft>
                <a:spcPts val="0"/>
              </a:spcAft>
              <a:buFont typeface="Wingdings" pitchFamily="2" charset="2"/>
              <a:buChar char="Ø"/>
              <a:defRPr/>
            </a:pPr>
            <a:r>
              <a:rPr lang="fr-FR" dirty="0" smtClean="0">
                <a:latin typeface="Calibri" pitchFamily="34" charset="0"/>
                <a:cs typeface="Calibri" pitchFamily="34" charset="0"/>
              </a:rPr>
              <a:t>Best route </a:t>
            </a:r>
            <a:r>
              <a:rPr lang="fr-FR" dirty="0" err="1" smtClean="0">
                <a:latin typeface="Calibri" pitchFamily="34" charset="0"/>
                <a:cs typeface="Calibri" pitchFamily="34" charset="0"/>
              </a:rPr>
              <a:t>found</a:t>
            </a:r>
            <a:r>
              <a:rPr lang="fr-FR" dirty="0" smtClean="0">
                <a:latin typeface="Calibri" pitchFamily="34" charset="0"/>
                <a:cs typeface="Calibri" pitchFamily="34" charset="0"/>
              </a:rPr>
              <a:t> : </a:t>
            </a:r>
            <a:r>
              <a:rPr lang="fr-FR" dirty="0" err="1" smtClean="0">
                <a:latin typeface="Calibri" pitchFamily="34" charset="0"/>
                <a:cs typeface="Calibri" pitchFamily="34" charset="0"/>
              </a:rPr>
              <a:t>through</a:t>
            </a:r>
            <a:r>
              <a:rPr lang="fr-FR" dirty="0" smtClean="0">
                <a:latin typeface="Calibri" pitchFamily="34" charset="0"/>
                <a:cs typeface="Calibri" pitchFamily="34" charset="0"/>
              </a:rPr>
              <a:t> West </a:t>
            </a:r>
            <a:r>
              <a:rPr lang="fr-FR" dirty="0" err="1" smtClean="0">
                <a:latin typeface="Calibri" pitchFamily="34" charset="0"/>
                <a:cs typeface="Calibri" pitchFamily="34" charset="0"/>
              </a:rPr>
              <a:t>Africa</a:t>
            </a:r>
            <a:endParaRPr lang="fr-FR" dirty="0" smtClean="0">
              <a:latin typeface="Calibri" pitchFamily="34" charset="0"/>
              <a:cs typeface="Calibri" pitchFamily="34" charset="0"/>
            </a:endParaRPr>
          </a:p>
          <a:p>
            <a:pPr fontAlgn="auto">
              <a:spcAft>
                <a:spcPts val="0"/>
              </a:spcAft>
              <a:buFont typeface="Arial" pitchFamily="34" charset="0"/>
              <a:buChar char="•"/>
              <a:defRPr/>
            </a:pPr>
            <a:endParaRPr lang="en-US" dirty="0"/>
          </a:p>
        </p:txBody>
      </p:sp>
      <p:sp>
        <p:nvSpPr>
          <p:cNvPr id="5" name="Slide Number Placeholder 4"/>
          <p:cNvSpPr>
            <a:spLocks noGrp="1"/>
          </p:cNvSpPr>
          <p:nvPr>
            <p:ph type="sldNum" sz="quarter" idx="12"/>
          </p:nvPr>
        </p:nvSpPr>
        <p:spPr/>
        <p:txBody>
          <a:bodyPr/>
          <a:lstStyle/>
          <a:p>
            <a:pPr>
              <a:defRPr/>
            </a:pPr>
            <a:fld id="{2208AA1B-F522-4BDD-8660-5798F75193E4}" type="slidenum">
              <a:rPr lang="en-US"/>
              <a:pPr>
                <a:defRPr/>
              </a:pPr>
              <a:t>8</a:t>
            </a:fld>
            <a:endParaRPr lang="en-US"/>
          </a:p>
        </p:txBody>
      </p:sp>
      <p:sp>
        <p:nvSpPr>
          <p:cNvPr id="2" name="Title 1"/>
          <p:cNvSpPr>
            <a:spLocks noGrp="1"/>
          </p:cNvSpPr>
          <p:nvPr>
            <p:ph type="title"/>
          </p:nvPr>
        </p:nvSpPr>
        <p:spPr/>
        <p:txBody>
          <a:bodyPr rtlCol="0">
            <a:normAutofit/>
          </a:bodyPr>
          <a:lstStyle/>
          <a:p>
            <a:pPr algn="ctr" fontAlgn="auto">
              <a:spcAft>
                <a:spcPts val="0"/>
              </a:spcAft>
              <a:defRPr/>
            </a:pPr>
            <a:r>
              <a:rPr lang="en-US" sz="2800" dirty="0" smtClean="0">
                <a:solidFill>
                  <a:schemeClr val="accent1">
                    <a:lumMod val="75000"/>
                  </a:schemeClr>
                </a:solidFill>
                <a:latin typeface="Calibri" pitchFamily="34" charset="0"/>
                <a:cs typeface="Calibri" pitchFamily="34" charset="0"/>
              </a:rPr>
              <a:t>CAUSE OF ILLICIT DRUG TRAFFICKING IN WEST AFRICA</a:t>
            </a:r>
            <a:endParaRPr lang="en-US" sz="2800" dirty="0">
              <a:solidFill>
                <a:schemeClr val="accent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85735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marL="109728" indent="0" algn="ctr">
              <a:buNone/>
            </a:pPr>
            <a:r>
              <a:rPr lang="fr-FR" b="1" dirty="0" smtClean="0"/>
              <a:t> </a:t>
            </a:r>
          </a:p>
          <a:p>
            <a:pPr marL="109728" indent="0" algn="ctr">
              <a:buNone/>
            </a:pPr>
            <a:r>
              <a:rPr lang="fr-FR" b="1" dirty="0" smtClean="0"/>
              <a:t>  WHY WEST AFRICA ?</a:t>
            </a:r>
          </a:p>
          <a:p>
            <a:pPr marL="109728" indent="0" algn="ctr">
              <a:buNone/>
            </a:pPr>
            <a:endParaRPr lang="fr-FR" b="1" dirty="0" smtClean="0"/>
          </a:p>
          <a:p>
            <a:pPr algn="just"/>
            <a:r>
              <a:rPr lang="fr-FR" dirty="0" err="1" smtClean="0">
                <a:latin typeface="Calibri" pitchFamily="34" charset="0"/>
                <a:cs typeface="Calibri" pitchFamily="34" charset="0"/>
              </a:rPr>
              <a:t>Advantageous</a:t>
            </a:r>
            <a:r>
              <a:rPr lang="fr-FR" dirty="0" smtClean="0">
                <a:latin typeface="Calibri" pitchFamily="34" charset="0"/>
                <a:cs typeface="Calibri" pitchFamily="34" charset="0"/>
              </a:rPr>
              <a:t> location of West </a:t>
            </a:r>
            <a:r>
              <a:rPr lang="fr-FR" dirty="0" err="1" smtClean="0">
                <a:latin typeface="Calibri" pitchFamily="34" charset="0"/>
                <a:cs typeface="Calibri" pitchFamily="34" charset="0"/>
              </a:rPr>
              <a:t>Africa</a:t>
            </a:r>
            <a:endParaRPr lang="fr-FR" dirty="0" smtClean="0">
              <a:latin typeface="Calibri" pitchFamily="34" charset="0"/>
              <a:cs typeface="Calibri" pitchFamily="34" charset="0"/>
            </a:endParaRPr>
          </a:p>
          <a:p>
            <a:pPr algn="just"/>
            <a:endParaRPr lang="fr-FR" dirty="0" smtClean="0">
              <a:latin typeface="Calibri" pitchFamily="34" charset="0"/>
              <a:cs typeface="Calibri" pitchFamily="34" charset="0"/>
            </a:endParaRPr>
          </a:p>
          <a:p>
            <a:pPr algn="just"/>
            <a:r>
              <a:rPr lang="fr-FR" dirty="0" err="1" smtClean="0">
                <a:latin typeface="Calibri" pitchFamily="34" charset="0"/>
                <a:cs typeface="Calibri" pitchFamily="34" charset="0"/>
              </a:rPr>
              <a:t>Relatively</a:t>
            </a:r>
            <a:r>
              <a:rPr lang="fr-FR" dirty="0" smtClean="0">
                <a:latin typeface="Calibri" pitchFamily="34" charset="0"/>
                <a:cs typeface="Calibri" pitchFamily="34" charset="0"/>
              </a:rPr>
              <a:t> short distance </a:t>
            </a:r>
            <a:r>
              <a:rPr lang="fr-FR" dirty="0" err="1" smtClean="0">
                <a:latin typeface="Calibri" pitchFamily="34" charset="0"/>
                <a:cs typeface="Calibri" pitchFamily="34" charset="0"/>
              </a:rPr>
              <a:t>between</a:t>
            </a:r>
            <a:r>
              <a:rPr lang="fr-FR" dirty="0" smtClean="0">
                <a:latin typeface="Calibri" pitchFamily="34" charset="0"/>
                <a:cs typeface="Calibri" pitchFamily="34" charset="0"/>
              </a:rPr>
              <a:t> South </a:t>
            </a:r>
            <a:r>
              <a:rPr lang="fr-FR" dirty="0" err="1" smtClean="0">
                <a:latin typeface="Calibri" pitchFamily="34" charset="0"/>
                <a:cs typeface="Calibri" pitchFamily="34" charset="0"/>
              </a:rPr>
              <a:t>America</a:t>
            </a:r>
            <a:r>
              <a:rPr lang="fr-FR" dirty="0" smtClean="0">
                <a:latin typeface="Calibri" pitchFamily="34" charset="0"/>
                <a:cs typeface="Calibri" pitchFamily="34" charset="0"/>
              </a:rPr>
              <a:t> and West </a:t>
            </a:r>
            <a:r>
              <a:rPr lang="fr-FR" dirty="0" err="1" smtClean="0">
                <a:latin typeface="Calibri" pitchFamily="34" charset="0"/>
                <a:cs typeface="Calibri" pitchFamily="34" charset="0"/>
              </a:rPr>
              <a:t>Africa</a:t>
            </a:r>
            <a:r>
              <a:rPr lang="fr-FR" dirty="0" smtClean="0">
                <a:latin typeface="Calibri" pitchFamily="34" charset="0"/>
                <a:cs typeface="Calibri" pitchFamily="34" charset="0"/>
              </a:rPr>
              <a:t> and </a:t>
            </a:r>
            <a:r>
              <a:rPr lang="fr-FR" dirty="0" err="1" smtClean="0">
                <a:latin typeface="Calibri" pitchFamily="34" charset="0"/>
                <a:cs typeface="Calibri" pitchFamily="34" charset="0"/>
              </a:rPr>
              <a:t>between</a:t>
            </a:r>
            <a:r>
              <a:rPr lang="fr-FR" dirty="0" smtClean="0">
                <a:latin typeface="Calibri" pitchFamily="34" charset="0"/>
                <a:cs typeface="Calibri" pitchFamily="34" charset="0"/>
              </a:rPr>
              <a:t> West </a:t>
            </a:r>
            <a:r>
              <a:rPr lang="fr-FR" dirty="0" err="1" smtClean="0">
                <a:latin typeface="Calibri" pitchFamily="34" charset="0"/>
                <a:cs typeface="Calibri" pitchFamily="34" charset="0"/>
              </a:rPr>
              <a:t>Africa</a:t>
            </a:r>
            <a:r>
              <a:rPr lang="fr-FR" dirty="0" smtClean="0">
                <a:latin typeface="Calibri" pitchFamily="34" charset="0"/>
                <a:cs typeface="Calibri" pitchFamily="34" charset="0"/>
              </a:rPr>
              <a:t> and Europe</a:t>
            </a:r>
          </a:p>
          <a:p>
            <a:endParaRPr lang="en-US" dirty="0" smtClean="0"/>
          </a:p>
        </p:txBody>
      </p:sp>
      <p:sp>
        <p:nvSpPr>
          <p:cNvPr id="5" name="Slide Number Placeholder 4"/>
          <p:cNvSpPr>
            <a:spLocks noGrp="1"/>
          </p:cNvSpPr>
          <p:nvPr>
            <p:ph type="sldNum" sz="quarter" idx="12"/>
          </p:nvPr>
        </p:nvSpPr>
        <p:spPr/>
        <p:txBody>
          <a:bodyPr/>
          <a:lstStyle/>
          <a:p>
            <a:pPr>
              <a:defRPr/>
            </a:pPr>
            <a:fld id="{C1D9382F-EEF9-4D27-9620-823C984C61B2}" type="slidenum">
              <a:rPr lang="en-US"/>
              <a:pPr>
                <a:defRPr/>
              </a:pPr>
              <a:t>9</a:t>
            </a:fld>
            <a:endParaRPr lang="en-US"/>
          </a:p>
        </p:txBody>
      </p:sp>
      <p:sp>
        <p:nvSpPr>
          <p:cNvPr id="2" name="Title 1"/>
          <p:cNvSpPr>
            <a:spLocks noGrp="1"/>
          </p:cNvSpPr>
          <p:nvPr>
            <p:ph type="title"/>
          </p:nvPr>
        </p:nvSpPr>
        <p:spPr/>
        <p:txBody>
          <a:bodyPr rtlCol="0">
            <a:noAutofit/>
          </a:bodyPr>
          <a:lstStyle/>
          <a:p>
            <a:pPr algn="ctr" fontAlgn="auto">
              <a:spcAft>
                <a:spcPts val="0"/>
              </a:spcAft>
              <a:defRPr/>
            </a:pPr>
            <a:r>
              <a:rPr lang="en-US" sz="3200" dirty="0" smtClean="0">
                <a:solidFill>
                  <a:schemeClr val="accent1">
                    <a:lumMod val="75000"/>
                  </a:schemeClr>
                </a:solidFill>
              </a:rPr>
              <a:t>CAUSE OF ILLICIT DRUG TRAFFICKING IN WEST AFRICA</a:t>
            </a:r>
            <a:endParaRPr lang="en-US" sz="3200" dirty="0">
              <a:solidFill>
                <a:schemeClr val="accent1">
                  <a:lumMod val="75000"/>
                </a:schemeClr>
              </a:solidFill>
            </a:endParaRPr>
          </a:p>
        </p:txBody>
      </p:sp>
    </p:spTree>
    <p:extLst>
      <p:ext uri="{BB962C8B-B14F-4D97-AF65-F5344CB8AC3E}">
        <p14:creationId xmlns:p14="http://schemas.microsoft.com/office/powerpoint/2010/main" xmlns="" val="2948901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358</TotalTime>
  <Words>1436</Words>
  <Application>Microsoft Office PowerPoint</Application>
  <PresentationFormat>On-screen Show (4:3)</PresentationFormat>
  <Paragraphs>229</Paragraphs>
  <Slides>33</Slides>
  <Notes>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ECOWAS POLICY AND STRATEGY TO ADDRESS THE IMPACT OF DRUG TRAFFICKING ON GOVERNANCE, SECURITY AND DEVELOPMENT IN WEST AFRICA</vt:lpstr>
      <vt:lpstr>PRESENT SITUATION</vt:lpstr>
      <vt:lpstr>COCAINE VIA ANDES TO WEST AFRICA       source UNDOC 2013</vt:lpstr>
      <vt:lpstr>PRESENT SITUATION</vt:lpstr>
      <vt:lpstr>Slide 5</vt:lpstr>
      <vt:lpstr>PRESENT SITUATION</vt:lpstr>
      <vt:lpstr>Slide 7</vt:lpstr>
      <vt:lpstr>CAUSE OF ILLICIT DRUG TRAFFICKING IN WEST AFRICA</vt:lpstr>
      <vt:lpstr>CAUSE OF ILLICIT DRUG TRAFFICKING IN WEST AFRICA</vt:lpstr>
      <vt:lpstr>CAUSE OF ILLICIT DRUG TRAFFICKING IN WEST AFRICA</vt:lpstr>
      <vt:lpstr>CAUSE OF ILLICIT DRUG TRAFFICKING IN WEST AFRICA</vt:lpstr>
      <vt:lpstr>HOW DRUG IS TRAFFICKED</vt:lpstr>
      <vt:lpstr>HOW DRUG IS TRAFFICKED</vt:lpstr>
      <vt:lpstr>HOW DRUG IS TRAFFICKED</vt:lpstr>
      <vt:lpstr>HOW DRUG IS TRAFFICKED</vt:lpstr>
      <vt:lpstr>Slide 16</vt:lpstr>
      <vt:lpstr>WHAT CONSEQUENCES?</vt:lpstr>
      <vt:lpstr>WHAT CONSEQUENCES?</vt:lpstr>
      <vt:lpstr>WHAT CONSEQUENCES?</vt:lpstr>
      <vt:lpstr>ECOWAS RESPONSE</vt:lpstr>
      <vt:lpstr>ECOWAS ACTION PLAN AGAINST DRUG TRAFFICKING</vt:lpstr>
      <vt:lpstr>ECOWAS ACTION PLAN AGAINST DRUG TRAFFICKING:</vt:lpstr>
      <vt:lpstr>ECOWAS ACTION PLAN AGAINST DRUG TRAFFICKING</vt:lpstr>
      <vt:lpstr>OBJECTVES OF ECOWAS OPERATIONAL PLAN AGAINST DRUG TRAFFICKING</vt:lpstr>
      <vt:lpstr>IMPLEMENTING ECOWAS OPERATIONAL PLAN</vt:lpstr>
      <vt:lpstr>IMPLEMENTING ECOWAS OPERATIONAL PLAN</vt:lpstr>
      <vt:lpstr>IMPLEMENTING THE OPERATIONAL PLAN</vt:lpstr>
      <vt:lpstr>COOPERATION WITH PARTNERS</vt:lpstr>
      <vt:lpstr>COOPERATION WITH PARTNERS</vt:lpstr>
      <vt:lpstr>COOPERATION WITH  PARTNERS</vt:lpstr>
      <vt:lpstr>WAY FORWARD</vt:lpstr>
      <vt:lpstr>CONCLUSION</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ECOWAS POLICY AND STARTEGY TO ADDRESS THE IMPACT OF DRUG TRAFFICKING ON GOVERNANCE, SECURITY AND DEVELOPMENT IN WEST AFRICA</dc:title>
  <dc:creator>user</dc:creator>
  <cp:lastModifiedBy>ex2015pkc</cp:lastModifiedBy>
  <cp:revision>78</cp:revision>
  <dcterms:created xsi:type="dcterms:W3CDTF">2013-04-24T12:59:04Z</dcterms:created>
  <dcterms:modified xsi:type="dcterms:W3CDTF">2013-06-18T15:12:28Z</dcterms:modified>
</cp:coreProperties>
</file>